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43"/>
  </p:handoutMasterIdLst>
  <p:sldIdLst>
    <p:sldId id="258" r:id="rId2"/>
    <p:sldId id="259" r:id="rId3"/>
    <p:sldId id="260" r:id="rId4"/>
    <p:sldId id="266" r:id="rId5"/>
    <p:sldId id="261" r:id="rId6"/>
    <p:sldId id="262" r:id="rId7"/>
    <p:sldId id="263" r:id="rId8"/>
    <p:sldId id="289" r:id="rId9"/>
    <p:sldId id="287" r:id="rId10"/>
    <p:sldId id="264" r:id="rId11"/>
    <p:sldId id="265" r:id="rId12"/>
    <p:sldId id="288" r:id="rId13"/>
    <p:sldId id="290" r:id="rId14"/>
    <p:sldId id="291" r:id="rId15"/>
    <p:sldId id="293" r:id="rId16"/>
    <p:sldId id="294" r:id="rId17"/>
    <p:sldId id="267" r:id="rId18"/>
    <p:sldId id="268" r:id="rId19"/>
    <p:sldId id="269" r:id="rId20"/>
    <p:sldId id="295" r:id="rId21"/>
    <p:sldId id="296" r:id="rId22"/>
    <p:sldId id="297" r:id="rId23"/>
    <p:sldId id="298" r:id="rId24"/>
    <p:sldId id="299" r:id="rId25"/>
    <p:sldId id="300" r:id="rId26"/>
    <p:sldId id="317" r:id="rId27"/>
    <p:sldId id="301" r:id="rId28"/>
    <p:sldId id="302" r:id="rId29"/>
    <p:sldId id="303" r:id="rId30"/>
    <p:sldId id="311" r:id="rId31"/>
    <p:sldId id="305" r:id="rId32"/>
    <p:sldId id="306" r:id="rId33"/>
    <p:sldId id="307" r:id="rId34"/>
    <p:sldId id="308" r:id="rId35"/>
    <p:sldId id="309" r:id="rId36"/>
    <p:sldId id="310" r:id="rId37"/>
    <p:sldId id="312" r:id="rId38"/>
    <p:sldId id="313" r:id="rId39"/>
    <p:sldId id="314" r:id="rId40"/>
    <p:sldId id="315" r:id="rId41"/>
    <p:sldId id="316" r:id="rId42"/>
  </p:sldIdLst>
  <p:sldSz cx="9144000" cy="6858000" type="screen4x3"/>
  <p:notesSz cx="6877050" cy="965676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432" autoAdjust="0"/>
    <p:restoredTop sz="93156" autoAdjust="0"/>
  </p:normalViewPr>
  <p:slideViewPr>
    <p:cSldViewPr>
      <p:cViewPr>
        <p:scale>
          <a:sx n="110" d="100"/>
          <a:sy n="110" d="100"/>
        </p:scale>
        <p:origin x="-18" y="870"/>
      </p:cViewPr>
      <p:guideLst>
        <p:guide orient="horz" pos="2160"/>
        <p:guide pos="2880"/>
      </p:guideLst>
    </p:cSldViewPr>
  </p:slideViewPr>
  <p:notesTextViewPr>
    <p:cViewPr>
      <p:scale>
        <a:sx n="100" d="100"/>
        <a:sy n="100" d="100"/>
      </p:scale>
      <p:origin x="0" y="0"/>
    </p:cViewPr>
  </p:notesTextViewPr>
  <p:sorterViewPr>
    <p:cViewPr>
      <p:scale>
        <a:sx n="72" d="100"/>
        <a:sy n="7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E0C70-05D8-47A4-BF2B-7A4C39EE1AD3}" type="doc">
      <dgm:prSet loTypeId="urn:microsoft.com/office/officeart/2005/8/layout/vProcess5" loCatId="process" qsTypeId="urn:microsoft.com/office/officeart/2005/8/quickstyle/3d2" qsCatId="3D" csTypeId="urn:microsoft.com/office/officeart/2005/8/colors/colorful5" csCatId="colorful" phldr="1"/>
      <dgm:spPr/>
      <dgm:t>
        <a:bodyPr/>
        <a:lstStyle/>
        <a:p>
          <a:endParaRPr lang="es-ES"/>
        </a:p>
      </dgm:t>
    </dgm:pt>
    <dgm:pt modelId="{0ECDE795-D50D-402C-8DEA-3D5A1AFE1278}">
      <dgm:prSet phldrT="[Texto]" custT="1"/>
      <dgm:spPr>
        <a:solidFill>
          <a:srgbClr val="002060"/>
        </a:solidFill>
      </dgm:spPr>
      <dgm:t>
        <a:bodyPr/>
        <a:lstStyle/>
        <a:p>
          <a:r>
            <a:rPr lang="es-ES" sz="1600" b="1" dirty="0" smtClean="0"/>
            <a:t>CODIGO FUENTE</a:t>
          </a:r>
        </a:p>
        <a:p>
          <a:r>
            <a:rPr lang="es-ES" sz="1200" dirty="0" smtClean="0"/>
            <a:t>(Lenguaje de programación)</a:t>
          </a:r>
        </a:p>
      </dgm:t>
    </dgm:pt>
    <dgm:pt modelId="{7FA4CA2D-B49A-48EA-BB42-1F20CCE58635}" type="parTrans" cxnId="{0C1E48DA-5652-4585-BE03-11A05812DB51}">
      <dgm:prSet/>
      <dgm:spPr/>
      <dgm:t>
        <a:bodyPr/>
        <a:lstStyle/>
        <a:p>
          <a:endParaRPr lang="es-ES"/>
        </a:p>
      </dgm:t>
    </dgm:pt>
    <dgm:pt modelId="{F4A5C996-A070-4CAA-852D-2652584DC781}" type="sibTrans" cxnId="{0C1E48DA-5652-4585-BE03-11A05812DB51}">
      <dgm:prSet/>
      <dgm:spPr/>
      <dgm:t>
        <a:bodyPr/>
        <a:lstStyle/>
        <a:p>
          <a:endParaRPr lang="es-ES"/>
        </a:p>
      </dgm:t>
    </dgm:pt>
    <dgm:pt modelId="{F7D8A290-45E1-4E3A-958B-61CF35EA1D11}">
      <dgm:prSet phldrT="[Texto]"/>
      <dgm:spPr/>
      <dgm:t>
        <a:bodyPr/>
        <a:lstStyle/>
        <a:p>
          <a:r>
            <a:rPr lang="es-ES" dirty="0" smtClean="0"/>
            <a:t>Common Intermediate Language (CIL)</a:t>
          </a:r>
          <a:endParaRPr lang="es-ES" dirty="0"/>
        </a:p>
      </dgm:t>
    </dgm:pt>
    <dgm:pt modelId="{DBAC0ABF-DB91-457A-BC61-2E8FCF4ABDEC}" type="parTrans" cxnId="{5AF8B562-BAC3-48D7-960F-88CA96C0121C}">
      <dgm:prSet/>
      <dgm:spPr/>
      <dgm:t>
        <a:bodyPr/>
        <a:lstStyle/>
        <a:p>
          <a:endParaRPr lang="es-ES"/>
        </a:p>
      </dgm:t>
    </dgm:pt>
    <dgm:pt modelId="{AA19E354-D417-4FD0-B254-B7A6B585391F}" type="sibTrans" cxnId="{5AF8B562-BAC3-48D7-960F-88CA96C0121C}">
      <dgm:prSet/>
      <dgm:spPr/>
      <dgm:t>
        <a:bodyPr/>
        <a:lstStyle/>
        <a:p>
          <a:endParaRPr lang="es-ES"/>
        </a:p>
      </dgm:t>
    </dgm:pt>
    <dgm:pt modelId="{5B401A89-46E5-4443-900A-917E58DAFF8C}">
      <dgm:prSet phldrT="[Texto]"/>
      <dgm:spPr/>
      <dgm:t>
        <a:bodyPr/>
        <a:lstStyle/>
        <a:p>
          <a:r>
            <a:rPr lang="es-ES" dirty="0" smtClean="0"/>
            <a:t>Common Language Runtime (CLR)</a:t>
          </a:r>
          <a:endParaRPr lang="es-ES" dirty="0"/>
        </a:p>
      </dgm:t>
    </dgm:pt>
    <dgm:pt modelId="{C9C2BDFF-C503-4B2D-AE52-714FE4FD63A6}" type="parTrans" cxnId="{662DE665-769F-4DB1-A723-B09101D5F285}">
      <dgm:prSet/>
      <dgm:spPr/>
      <dgm:t>
        <a:bodyPr/>
        <a:lstStyle/>
        <a:p>
          <a:endParaRPr lang="es-ES"/>
        </a:p>
      </dgm:t>
    </dgm:pt>
    <dgm:pt modelId="{79883ECB-6EDE-4285-AE58-D500A97DC825}" type="sibTrans" cxnId="{662DE665-769F-4DB1-A723-B09101D5F285}">
      <dgm:prSet/>
      <dgm:spPr/>
      <dgm:t>
        <a:bodyPr/>
        <a:lstStyle/>
        <a:p>
          <a:endParaRPr lang="es-ES"/>
        </a:p>
      </dgm:t>
    </dgm:pt>
    <dgm:pt modelId="{65CA6115-78B7-424A-AB02-741814267C04}" type="pres">
      <dgm:prSet presAssocID="{CA1E0C70-05D8-47A4-BF2B-7A4C39EE1AD3}" presName="outerComposite" presStyleCnt="0">
        <dgm:presLayoutVars>
          <dgm:chMax val="5"/>
          <dgm:dir/>
          <dgm:resizeHandles val="exact"/>
        </dgm:presLayoutVars>
      </dgm:prSet>
      <dgm:spPr/>
      <dgm:t>
        <a:bodyPr/>
        <a:lstStyle/>
        <a:p>
          <a:endParaRPr lang="es-ES"/>
        </a:p>
      </dgm:t>
    </dgm:pt>
    <dgm:pt modelId="{E0582D52-BE11-4726-BCED-97354EF14F88}" type="pres">
      <dgm:prSet presAssocID="{CA1E0C70-05D8-47A4-BF2B-7A4C39EE1AD3}" presName="dummyMaxCanvas" presStyleCnt="0">
        <dgm:presLayoutVars/>
      </dgm:prSet>
      <dgm:spPr/>
    </dgm:pt>
    <dgm:pt modelId="{BE84758D-FB47-40F2-8FA1-9555FC5E23F5}" type="pres">
      <dgm:prSet presAssocID="{CA1E0C70-05D8-47A4-BF2B-7A4C39EE1AD3}" presName="ThreeNodes_1" presStyleLbl="node1" presStyleIdx="0" presStyleCnt="3" custScaleX="99402">
        <dgm:presLayoutVars>
          <dgm:bulletEnabled val="1"/>
        </dgm:presLayoutVars>
      </dgm:prSet>
      <dgm:spPr/>
      <dgm:t>
        <a:bodyPr/>
        <a:lstStyle/>
        <a:p>
          <a:endParaRPr lang="es-ES"/>
        </a:p>
      </dgm:t>
    </dgm:pt>
    <dgm:pt modelId="{67F05556-BA54-4A0A-B7F8-D254F15585A9}" type="pres">
      <dgm:prSet presAssocID="{CA1E0C70-05D8-47A4-BF2B-7A4C39EE1AD3}" presName="ThreeNodes_2" presStyleLbl="node1" presStyleIdx="1" presStyleCnt="3">
        <dgm:presLayoutVars>
          <dgm:bulletEnabled val="1"/>
        </dgm:presLayoutVars>
      </dgm:prSet>
      <dgm:spPr/>
      <dgm:t>
        <a:bodyPr/>
        <a:lstStyle/>
        <a:p>
          <a:endParaRPr lang="es-ES"/>
        </a:p>
      </dgm:t>
    </dgm:pt>
    <dgm:pt modelId="{FF51150B-5DDF-404F-A678-11111D9DF556}" type="pres">
      <dgm:prSet presAssocID="{CA1E0C70-05D8-47A4-BF2B-7A4C39EE1AD3}" presName="ThreeNodes_3" presStyleLbl="node1" presStyleIdx="2" presStyleCnt="3">
        <dgm:presLayoutVars>
          <dgm:bulletEnabled val="1"/>
        </dgm:presLayoutVars>
      </dgm:prSet>
      <dgm:spPr/>
      <dgm:t>
        <a:bodyPr/>
        <a:lstStyle/>
        <a:p>
          <a:endParaRPr lang="es-ES"/>
        </a:p>
      </dgm:t>
    </dgm:pt>
    <dgm:pt modelId="{666CC736-CB41-411E-ACAA-CA9B21EBF444}" type="pres">
      <dgm:prSet presAssocID="{CA1E0C70-05D8-47A4-BF2B-7A4C39EE1AD3}" presName="ThreeConn_1-2" presStyleLbl="fgAccFollowNode1" presStyleIdx="0" presStyleCnt="2">
        <dgm:presLayoutVars>
          <dgm:bulletEnabled val="1"/>
        </dgm:presLayoutVars>
      </dgm:prSet>
      <dgm:spPr/>
      <dgm:t>
        <a:bodyPr/>
        <a:lstStyle/>
        <a:p>
          <a:endParaRPr lang="es-ES"/>
        </a:p>
      </dgm:t>
    </dgm:pt>
    <dgm:pt modelId="{0481CB3B-BE25-466C-AF9E-005F2FF7A017}" type="pres">
      <dgm:prSet presAssocID="{CA1E0C70-05D8-47A4-BF2B-7A4C39EE1AD3}" presName="ThreeConn_2-3" presStyleLbl="fgAccFollowNode1" presStyleIdx="1" presStyleCnt="2">
        <dgm:presLayoutVars>
          <dgm:bulletEnabled val="1"/>
        </dgm:presLayoutVars>
      </dgm:prSet>
      <dgm:spPr/>
      <dgm:t>
        <a:bodyPr/>
        <a:lstStyle/>
        <a:p>
          <a:endParaRPr lang="es-ES"/>
        </a:p>
      </dgm:t>
    </dgm:pt>
    <dgm:pt modelId="{1F92100D-B8A9-43AB-81D4-F138B83D7A46}" type="pres">
      <dgm:prSet presAssocID="{CA1E0C70-05D8-47A4-BF2B-7A4C39EE1AD3}" presName="ThreeNodes_1_text" presStyleLbl="node1" presStyleIdx="2" presStyleCnt="3">
        <dgm:presLayoutVars>
          <dgm:bulletEnabled val="1"/>
        </dgm:presLayoutVars>
      </dgm:prSet>
      <dgm:spPr/>
      <dgm:t>
        <a:bodyPr/>
        <a:lstStyle/>
        <a:p>
          <a:endParaRPr lang="es-ES"/>
        </a:p>
      </dgm:t>
    </dgm:pt>
    <dgm:pt modelId="{997F8FC3-4F58-4780-9E85-E912762CD04A}" type="pres">
      <dgm:prSet presAssocID="{CA1E0C70-05D8-47A4-BF2B-7A4C39EE1AD3}" presName="ThreeNodes_2_text" presStyleLbl="node1" presStyleIdx="2" presStyleCnt="3">
        <dgm:presLayoutVars>
          <dgm:bulletEnabled val="1"/>
        </dgm:presLayoutVars>
      </dgm:prSet>
      <dgm:spPr/>
      <dgm:t>
        <a:bodyPr/>
        <a:lstStyle/>
        <a:p>
          <a:endParaRPr lang="es-ES"/>
        </a:p>
      </dgm:t>
    </dgm:pt>
    <dgm:pt modelId="{312E0193-2062-415A-B42F-410A0C0931A1}" type="pres">
      <dgm:prSet presAssocID="{CA1E0C70-05D8-47A4-BF2B-7A4C39EE1AD3}" presName="ThreeNodes_3_text" presStyleLbl="node1" presStyleIdx="2" presStyleCnt="3">
        <dgm:presLayoutVars>
          <dgm:bulletEnabled val="1"/>
        </dgm:presLayoutVars>
      </dgm:prSet>
      <dgm:spPr/>
      <dgm:t>
        <a:bodyPr/>
        <a:lstStyle/>
        <a:p>
          <a:endParaRPr lang="es-ES"/>
        </a:p>
      </dgm:t>
    </dgm:pt>
  </dgm:ptLst>
  <dgm:cxnLst>
    <dgm:cxn modelId="{286D2A1A-6FEC-491B-96A8-86646719EDF2}" type="presOf" srcId="{0ECDE795-D50D-402C-8DEA-3D5A1AFE1278}" destId="{1F92100D-B8A9-43AB-81D4-F138B83D7A46}" srcOrd="1" destOrd="0" presId="urn:microsoft.com/office/officeart/2005/8/layout/vProcess5"/>
    <dgm:cxn modelId="{F064F144-0A4F-40E9-BBC6-97A3D4FCFE7C}" type="presOf" srcId="{F7D8A290-45E1-4E3A-958B-61CF35EA1D11}" destId="{997F8FC3-4F58-4780-9E85-E912762CD04A}" srcOrd="1" destOrd="0" presId="urn:microsoft.com/office/officeart/2005/8/layout/vProcess5"/>
    <dgm:cxn modelId="{ADD11F4E-3862-4EC3-936B-CA065C61D77D}" type="presOf" srcId="{0ECDE795-D50D-402C-8DEA-3D5A1AFE1278}" destId="{BE84758D-FB47-40F2-8FA1-9555FC5E23F5}" srcOrd="0" destOrd="0" presId="urn:microsoft.com/office/officeart/2005/8/layout/vProcess5"/>
    <dgm:cxn modelId="{D7EB8833-987B-46B5-A579-C31D8C9FA7B4}" type="presOf" srcId="{5B401A89-46E5-4443-900A-917E58DAFF8C}" destId="{FF51150B-5DDF-404F-A678-11111D9DF556}" srcOrd="0" destOrd="0" presId="urn:microsoft.com/office/officeart/2005/8/layout/vProcess5"/>
    <dgm:cxn modelId="{6ED92609-33BD-4E53-A04E-0D3556D72721}" type="presOf" srcId="{AA19E354-D417-4FD0-B254-B7A6B585391F}" destId="{0481CB3B-BE25-466C-AF9E-005F2FF7A017}" srcOrd="0" destOrd="0" presId="urn:microsoft.com/office/officeart/2005/8/layout/vProcess5"/>
    <dgm:cxn modelId="{FC1AF3F7-B09A-4762-88D9-3C4D36C7AF17}" type="presOf" srcId="{5B401A89-46E5-4443-900A-917E58DAFF8C}" destId="{312E0193-2062-415A-B42F-410A0C0931A1}" srcOrd="1" destOrd="0" presId="urn:microsoft.com/office/officeart/2005/8/layout/vProcess5"/>
    <dgm:cxn modelId="{6E1269DE-E983-4644-8996-791E1B02CC11}" type="presOf" srcId="{F7D8A290-45E1-4E3A-958B-61CF35EA1D11}" destId="{67F05556-BA54-4A0A-B7F8-D254F15585A9}" srcOrd="0" destOrd="0" presId="urn:microsoft.com/office/officeart/2005/8/layout/vProcess5"/>
    <dgm:cxn modelId="{46131B65-3721-40C8-9F9B-9517E838431B}" type="presOf" srcId="{CA1E0C70-05D8-47A4-BF2B-7A4C39EE1AD3}" destId="{65CA6115-78B7-424A-AB02-741814267C04}" srcOrd="0" destOrd="0" presId="urn:microsoft.com/office/officeart/2005/8/layout/vProcess5"/>
    <dgm:cxn modelId="{5AF8B562-BAC3-48D7-960F-88CA96C0121C}" srcId="{CA1E0C70-05D8-47A4-BF2B-7A4C39EE1AD3}" destId="{F7D8A290-45E1-4E3A-958B-61CF35EA1D11}" srcOrd="1" destOrd="0" parTransId="{DBAC0ABF-DB91-457A-BC61-2E8FCF4ABDEC}" sibTransId="{AA19E354-D417-4FD0-B254-B7A6B585391F}"/>
    <dgm:cxn modelId="{0C1E48DA-5652-4585-BE03-11A05812DB51}" srcId="{CA1E0C70-05D8-47A4-BF2B-7A4C39EE1AD3}" destId="{0ECDE795-D50D-402C-8DEA-3D5A1AFE1278}" srcOrd="0" destOrd="0" parTransId="{7FA4CA2D-B49A-48EA-BB42-1F20CCE58635}" sibTransId="{F4A5C996-A070-4CAA-852D-2652584DC781}"/>
    <dgm:cxn modelId="{662DE665-769F-4DB1-A723-B09101D5F285}" srcId="{CA1E0C70-05D8-47A4-BF2B-7A4C39EE1AD3}" destId="{5B401A89-46E5-4443-900A-917E58DAFF8C}" srcOrd="2" destOrd="0" parTransId="{C9C2BDFF-C503-4B2D-AE52-714FE4FD63A6}" sibTransId="{79883ECB-6EDE-4285-AE58-D500A97DC825}"/>
    <dgm:cxn modelId="{797D33D6-735C-4119-A362-3084F9BB1BAF}" type="presOf" srcId="{F4A5C996-A070-4CAA-852D-2652584DC781}" destId="{666CC736-CB41-411E-ACAA-CA9B21EBF444}" srcOrd="0" destOrd="0" presId="urn:microsoft.com/office/officeart/2005/8/layout/vProcess5"/>
    <dgm:cxn modelId="{165DB2F8-D84B-4A4F-B6A5-CD5C166C2F71}" type="presParOf" srcId="{65CA6115-78B7-424A-AB02-741814267C04}" destId="{E0582D52-BE11-4726-BCED-97354EF14F88}" srcOrd="0" destOrd="0" presId="urn:microsoft.com/office/officeart/2005/8/layout/vProcess5"/>
    <dgm:cxn modelId="{F1B074BF-01E2-4D1D-9173-C5548A2E6978}" type="presParOf" srcId="{65CA6115-78B7-424A-AB02-741814267C04}" destId="{BE84758D-FB47-40F2-8FA1-9555FC5E23F5}" srcOrd="1" destOrd="0" presId="urn:microsoft.com/office/officeart/2005/8/layout/vProcess5"/>
    <dgm:cxn modelId="{06B5D922-21C0-405B-9999-EC238B1460F1}" type="presParOf" srcId="{65CA6115-78B7-424A-AB02-741814267C04}" destId="{67F05556-BA54-4A0A-B7F8-D254F15585A9}" srcOrd="2" destOrd="0" presId="urn:microsoft.com/office/officeart/2005/8/layout/vProcess5"/>
    <dgm:cxn modelId="{7A15BA84-6050-4766-B18A-0B46DDB51E99}" type="presParOf" srcId="{65CA6115-78B7-424A-AB02-741814267C04}" destId="{FF51150B-5DDF-404F-A678-11111D9DF556}" srcOrd="3" destOrd="0" presId="urn:microsoft.com/office/officeart/2005/8/layout/vProcess5"/>
    <dgm:cxn modelId="{F2BD0602-A130-46A9-A163-D5EC5CD10344}" type="presParOf" srcId="{65CA6115-78B7-424A-AB02-741814267C04}" destId="{666CC736-CB41-411E-ACAA-CA9B21EBF444}" srcOrd="4" destOrd="0" presId="urn:microsoft.com/office/officeart/2005/8/layout/vProcess5"/>
    <dgm:cxn modelId="{7F918EB0-6EE1-4C8F-8D5E-B389DE3D3BC3}" type="presParOf" srcId="{65CA6115-78B7-424A-AB02-741814267C04}" destId="{0481CB3B-BE25-466C-AF9E-005F2FF7A017}" srcOrd="5" destOrd="0" presId="urn:microsoft.com/office/officeart/2005/8/layout/vProcess5"/>
    <dgm:cxn modelId="{8CA84441-7298-4235-829A-CA28921CF54C}" type="presParOf" srcId="{65CA6115-78B7-424A-AB02-741814267C04}" destId="{1F92100D-B8A9-43AB-81D4-F138B83D7A46}" srcOrd="6" destOrd="0" presId="urn:microsoft.com/office/officeart/2005/8/layout/vProcess5"/>
    <dgm:cxn modelId="{DDAA133E-6AFC-44AE-8E2C-B7EB3546B255}" type="presParOf" srcId="{65CA6115-78B7-424A-AB02-741814267C04}" destId="{997F8FC3-4F58-4780-9E85-E912762CD04A}" srcOrd="7" destOrd="0" presId="urn:microsoft.com/office/officeart/2005/8/layout/vProcess5"/>
    <dgm:cxn modelId="{8819EAF4-F61C-4E95-BBD7-023BB28FF130}" type="presParOf" srcId="{65CA6115-78B7-424A-AB02-741814267C04}" destId="{312E0193-2062-415A-B42F-410A0C0931A1}" srcOrd="8"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044DAEF9-5804-47F6-9282-5D57D529821C}" type="datetimeFigureOut">
              <a:rPr lang="es-ES" smtClean="0"/>
              <a:pPr/>
              <a:t>18/08/2015</a:t>
            </a:fld>
            <a:endParaRPr lang="es-ES"/>
          </a:p>
        </p:txBody>
      </p:sp>
      <p:sp>
        <p:nvSpPr>
          <p:cNvPr id="4" name="3 Marcador de pie de página"/>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70F0F47A-3A5D-4E99-AB99-045EDB1CD8DF}"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s-E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s-ES" altLang="en-US"/>
              <a:t>Haga clic para cambiar el estilo de título	</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ctr">
              <a:buFont typeface="Wingdings" pitchFamily="2" charset="2"/>
              <a:buNone/>
              <a:defRPr sz="1400">
                <a:solidFill>
                  <a:schemeClr val="accent2"/>
                </a:solidFill>
              </a:defRPr>
            </a:lvl1pPr>
          </a:lstStyle>
          <a:p>
            <a:r>
              <a:rPr lang="es-ES" altLang="en-US"/>
              <a:t>Haga clic para modificar el estilo de subtítulo del patrón</a:t>
            </a:r>
          </a:p>
        </p:txBody>
      </p:sp>
      <p:sp>
        <p:nvSpPr>
          <p:cNvPr id="5125" name="Rectangle 5"/>
          <p:cNvSpPr>
            <a:spLocks noGrp="1" noChangeArrowheads="1"/>
          </p:cNvSpPr>
          <p:nvPr>
            <p:ph type="dt" sz="half" idx="2"/>
          </p:nvPr>
        </p:nvSpPr>
        <p:spPr/>
        <p:txBody>
          <a:bodyPr/>
          <a:lstStyle>
            <a:lvl1pPr>
              <a:defRPr/>
            </a:lvl1pPr>
          </a:lstStyle>
          <a:p>
            <a:endParaRPr lang="es-ES" altLang="en-US"/>
          </a:p>
        </p:txBody>
      </p:sp>
      <p:sp>
        <p:nvSpPr>
          <p:cNvPr id="5126" name="Rectangle 6"/>
          <p:cNvSpPr>
            <a:spLocks noGrp="1" noChangeArrowheads="1"/>
          </p:cNvSpPr>
          <p:nvPr>
            <p:ph type="ftr" sz="quarter" idx="3"/>
          </p:nvPr>
        </p:nvSpPr>
        <p:spPr/>
        <p:txBody>
          <a:bodyPr/>
          <a:lstStyle>
            <a:lvl1pPr>
              <a:defRPr/>
            </a:lvl1pPr>
          </a:lstStyle>
          <a:p>
            <a:endParaRPr lang="es-ES" altLang="en-US"/>
          </a:p>
        </p:txBody>
      </p:sp>
      <p:sp>
        <p:nvSpPr>
          <p:cNvPr id="5127" name="Rectangle 7"/>
          <p:cNvSpPr>
            <a:spLocks noGrp="1" noChangeArrowheads="1"/>
          </p:cNvSpPr>
          <p:nvPr>
            <p:ph type="sldNum" sz="quarter" idx="4"/>
          </p:nvPr>
        </p:nvSpPr>
        <p:spPr/>
        <p:txBody>
          <a:bodyPr/>
          <a:lstStyle>
            <a:lvl1pPr>
              <a:defRPr/>
            </a:lvl1pPr>
          </a:lstStyle>
          <a:p>
            <a:fld id="{4AD8C3C8-4076-433B-A3D4-06B0EA567A12}" type="slidenum">
              <a:rPr lang="es-ES" altLang="en-US"/>
              <a:pPr/>
              <a:t>‹Nº›</a:t>
            </a:fld>
            <a:endParaRPr lang="es-ES" altLang="en-US"/>
          </a:p>
        </p:txBody>
      </p:sp>
      <p:grpSp>
        <p:nvGrpSpPr>
          <p:cNvPr id="5128" name="Group 8"/>
          <p:cNvGrpSpPr>
            <a:grpSpLocks/>
          </p:cNvGrpSpPr>
          <p:nvPr/>
        </p:nvGrpSpPr>
        <p:grpSpPr bwMode="auto">
          <a:xfrm>
            <a:off x="7493000" y="2992438"/>
            <a:ext cx="1338263" cy="2189162"/>
            <a:chOff x="4704" y="1885"/>
            <a:chExt cx="843" cy="1379"/>
          </a:xfrm>
        </p:grpSpPr>
        <p:sp>
          <p:nvSpPr>
            <p:cNvPr id="5129"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s-ES"/>
            </a:p>
          </p:txBody>
        </p:sp>
        <p:sp>
          <p:nvSpPr>
            <p:cNvPr id="5130"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s-ES"/>
            </a:p>
          </p:txBody>
        </p:sp>
        <p:sp>
          <p:nvSpPr>
            <p:cNvPr id="5131"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s-ES"/>
            </a:p>
          </p:txBody>
        </p:sp>
        <p:sp>
          <p:nvSpPr>
            <p:cNvPr id="5132"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s-ES"/>
            </a:p>
          </p:txBody>
        </p:sp>
        <p:sp>
          <p:nvSpPr>
            <p:cNvPr id="5133"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s-ES"/>
            </a:p>
          </p:txBody>
        </p:sp>
        <p:sp>
          <p:nvSpPr>
            <p:cNvPr id="5134"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s-ES"/>
            </a:p>
          </p:txBody>
        </p:sp>
        <p:sp>
          <p:nvSpPr>
            <p:cNvPr id="5135"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s-ES"/>
            </a:p>
          </p:txBody>
        </p:sp>
        <p:sp>
          <p:nvSpPr>
            <p:cNvPr id="5136"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s-ES"/>
            </a:p>
          </p:txBody>
        </p:sp>
        <p:sp>
          <p:nvSpPr>
            <p:cNvPr id="5137"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s-ES"/>
            </a:p>
          </p:txBody>
        </p:sp>
        <p:sp>
          <p:nvSpPr>
            <p:cNvPr id="5138"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s-ES"/>
            </a:p>
          </p:txBody>
        </p:sp>
        <p:sp>
          <p:nvSpPr>
            <p:cNvPr id="5139"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s-ES"/>
            </a:p>
          </p:txBody>
        </p:sp>
        <p:sp>
          <p:nvSpPr>
            <p:cNvPr id="5140"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s-ES"/>
            </a:p>
          </p:txBody>
        </p:sp>
        <p:sp>
          <p:nvSpPr>
            <p:cNvPr id="5141"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s-ES"/>
            </a:p>
          </p:txBody>
        </p:sp>
        <p:sp>
          <p:nvSpPr>
            <p:cNvPr id="5142"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s-ES"/>
            </a:p>
          </p:txBody>
        </p:sp>
        <p:sp>
          <p:nvSpPr>
            <p:cNvPr id="5143"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s-ES"/>
            </a:p>
          </p:txBody>
        </p:sp>
        <p:sp>
          <p:nvSpPr>
            <p:cNvPr id="5144"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s-ES"/>
            </a:p>
          </p:txBody>
        </p:sp>
        <p:sp>
          <p:nvSpPr>
            <p:cNvPr id="5145"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s-ES"/>
            </a:p>
          </p:txBody>
        </p:sp>
        <p:sp>
          <p:nvSpPr>
            <p:cNvPr id="5146"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s-ES"/>
            </a:p>
          </p:txBody>
        </p:sp>
        <p:sp>
          <p:nvSpPr>
            <p:cNvPr id="5147"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s-ES"/>
            </a:p>
          </p:txBody>
        </p:sp>
        <p:sp>
          <p:nvSpPr>
            <p:cNvPr id="5148"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s-ES"/>
            </a:p>
          </p:txBody>
        </p:sp>
        <p:sp>
          <p:nvSpPr>
            <p:cNvPr id="5149"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s-ES"/>
            </a:p>
          </p:txBody>
        </p:sp>
        <p:sp>
          <p:nvSpPr>
            <p:cNvPr id="5150"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s-ES"/>
            </a:p>
          </p:txBody>
        </p:sp>
        <p:sp>
          <p:nvSpPr>
            <p:cNvPr id="5151"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s-ES"/>
            </a:p>
          </p:txBody>
        </p:sp>
        <p:sp>
          <p:nvSpPr>
            <p:cNvPr id="5152"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s-ES"/>
            </a:p>
          </p:txBody>
        </p:sp>
        <p:sp>
          <p:nvSpPr>
            <p:cNvPr id="5153"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s-ES"/>
            </a:p>
          </p:txBody>
        </p:sp>
        <p:sp>
          <p:nvSpPr>
            <p:cNvPr id="5154"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s-ES"/>
            </a:p>
          </p:txBody>
        </p:sp>
        <p:sp>
          <p:nvSpPr>
            <p:cNvPr id="5155"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s-ES"/>
            </a:p>
          </p:txBody>
        </p:sp>
        <p:sp>
          <p:nvSpPr>
            <p:cNvPr id="5156"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s-ES"/>
            </a:p>
          </p:txBody>
        </p:sp>
        <p:sp>
          <p:nvSpPr>
            <p:cNvPr id="5157"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s-ES"/>
            </a:p>
          </p:txBody>
        </p:sp>
        <p:sp>
          <p:nvSpPr>
            <p:cNvPr id="5158"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s-ES"/>
            </a:p>
          </p:txBody>
        </p:sp>
        <p:sp>
          <p:nvSpPr>
            <p:cNvPr id="5159"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s-ES"/>
            </a:p>
          </p:txBody>
        </p:sp>
      </p:gr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s-ES"/>
          </a:p>
        </p:txBody>
      </p:sp>
      <p:pic>
        <p:nvPicPr>
          <p:cNvPr id="5161" name="Picture 41" descr="images1"/>
          <p:cNvPicPr>
            <a:picLocks noChangeAspect="1" noChangeArrowheads="1"/>
          </p:cNvPicPr>
          <p:nvPr/>
        </p:nvPicPr>
        <p:blipFill>
          <a:blip r:embed="rId2"/>
          <a:srcRect/>
          <a:stretch>
            <a:fillRect/>
          </a:stretch>
        </p:blipFill>
        <p:spPr bwMode="auto">
          <a:xfrm>
            <a:off x="7272338" y="620713"/>
            <a:ext cx="1871662" cy="1404937"/>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ltLang="en-US"/>
          </a:p>
        </p:txBody>
      </p:sp>
      <p:sp>
        <p:nvSpPr>
          <p:cNvPr id="5" name="4 Marcador de pie de página"/>
          <p:cNvSpPr>
            <a:spLocks noGrp="1"/>
          </p:cNvSpPr>
          <p:nvPr>
            <p:ph type="ftr" sz="quarter" idx="11"/>
          </p:nvPr>
        </p:nvSpPr>
        <p:spPr/>
        <p:txBody>
          <a:bodyPr/>
          <a:lstStyle>
            <a:lvl1pPr>
              <a:defRPr/>
            </a:lvl1pPr>
          </a:lstStyle>
          <a:p>
            <a:endParaRPr lang="es-ES" altLang="en-US"/>
          </a:p>
        </p:txBody>
      </p:sp>
      <p:sp>
        <p:nvSpPr>
          <p:cNvPr id="6" name="5 Marcador de número de diapositiva"/>
          <p:cNvSpPr>
            <a:spLocks noGrp="1"/>
          </p:cNvSpPr>
          <p:nvPr>
            <p:ph type="sldNum" sz="quarter" idx="12"/>
          </p:nvPr>
        </p:nvSpPr>
        <p:spPr/>
        <p:txBody>
          <a:bodyPr/>
          <a:lstStyle>
            <a:lvl1pPr>
              <a:defRPr/>
            </a:lvl1pPr>
          </a:lstStyle>
          <a:p>
            <a:fld id="{4E4DB028-D03A-4037-A833-28E5368ED4A3}" type="slidenum">
              <a:rPr lang="es-ES" altLang="en-US"/>
              <a:pPr/>
              <a:t>‹Nº›</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2238"/>
            <a:ext cx="2057400" cy="60086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22238"/>
            <a:ext cx="6019800" cy="60086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ltLang="en-US"/>
          </a:p>
        </p:txBody>
      </p:sp>
      <p:sp>
        <p:nvSpPr>
          <p:cNvPr id="5" name="4 Marcador de pie de página"/>
          <p:cNvSpPr>
            <a:spLocks noGrp="1"/>
          </p:cNvSpPr>
          <p:nvPr>
            <p:ph type="ftr" sz="quarter" idx="11"/>
          </p:nvPr>
        </p:nvSpPr>
        <p:spPr/>
        <p:txBody>
          <a:bodyPr/>
          <a:lstStyle>
            <a:lvl1pPr>
              <a:defRPr/>
            </a:lvl1pPr>
          </a:lstStyle>
          <a:p>
            <a:endParaRPr lang="es-ES" altLang="en-US"/>
          </a:p>
        </p:txBody>
      </p:sp>
      <p:sp>
        <p:nvSpPr>
          <p:cNvPr id="6" name="5 Marcador de número de diapositiva"/>
          <p:cNvSpPr>
            <a:spLocks noGrp="1"/>
          </p:cNvSpPr>
          <p:nvPr>
            <p:ph type="sldNum" sz="quarter" idx="12"/>
          </p:nvPr>
        </p:nvSpPr>
        <p:spPr/>
        <p:txBody>
          <a:bodyPr/>
          <a:lstStyle>
            <a:lvl1pPr>
              <a:defRPr/>
            </a:lvl1pPr>
          </a:lstStyle>
          <a:p>
            <a:fld id="{A2323FB6-CC75-4341-9681-259CCFF38CEF}" type="slidenum">
              <a:rPr lang="es-ES" altLang="en-US"/>
              <a:pPr/>
              <a:t>‹Nº›</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763713" y="122238"/>
            <a:ext cx="6237287" cy="12954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719263"/>
            <a:ext cx="8229600" cy="4411662"/>
          </a:xfrm>
        </p:spPr>
        <p:txBody>
          <a:bodyPr/>
          <a:lstStyle/>
          <a:p>
            <a:endParaRPr lang="es-ES"/>
          </a:p>
        </p:txBody>
      </p:sp>
      <p:sp>
        <p:nvSpPr>
          <p:cNvPr id="4" name="3 Marcador de fecha"/>
          <p:cNvSpPr>
            <a:spLocks noGrp="1"/>
          </p:cNvSpPr>
          <p:nvPr>
            <p:ph type="dt" sz="half" idx="10"/>
          </p:nvPr>
        </p:nvSpPr>
        <p:spPr>
          <a:xfrm>
            <a:off x="457200" y="6248400"/>
            <a:ext cx="2133600" cy="457200"/>
          </a:xfrm>
        </p:spPr>
        <p:txBody>
          <a:bodyPr/>
          <a:lstStyle>
            <a:lvl1pPr>
              <a:defRPr/>
            </a:lvl1pPr>
          </a:lstStyle>
          <a:p>
            <a:endParaRPr lang="es-ES" altLang="en-U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ltLang="en-US"/>
          </a:p>
        </p:txBody>
      </p:sp>
      <p:sp>
        <p:nvSpPr>
          <p:cNvPr id="6" name="5 Marcador de número de diapositiva"/>
          <p:cNvSpPr>
            <a:spLocks noGrp="1"/>
          </p:cNvSpPr>
          <p:nvPr>
            <p:ph type="sldNum" sz="quarter" idx="12"/>
          </p:nvPr>
        </p:nvSpPr>
        <p:spPr>
          <a:xfrm>
            <a:off x="6553200" y="6248400"/>
            <a:ext cx="2133600" cy="457200"/>
          </a:xfrm>
        </p:spPr>
        <p:txBody>
          <a:bodyPr/>
          <a:lstStyle>
            <a:lvl1pPr>
              <a:defRPr/>
            </a:lvl1pPr>
          </a:lstStyle>
          <a:p>
            <a:fld id="{6F894690-8999-48C7-9AC6-1D7FAA07B11A}" type="slidenum">
              <a:rPr lang="es-ES" altLang="en-US"/>
              <a:pPr/>
              <a:t>‹Nº›</a:t>
            </a:fld>
            <a:endParaRPr lang="es-E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763713" y="122238"/>
            <a:ext cx="6237287" cy="12954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719263"/>
            <a:ext cx="4038600" cy="44116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719263"/>
            <a:ext cx="4038600" cy="21288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4000500"/>
            <a:ext cx="4038600" cy="21304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8400"/>
            <a:ext cx="2133600" cy="457200"/>
          </a:xfrm>
        </p:spPr>
        <p:txBody>
          <a:bodyPr/>
          <a:lstStyle>
            <a:lvl1pPr>
              <a:defRPr/>
            </a:lvl1pPr>
          </a:lstStyle>
          <a:p>
            <a:endParaRPr lang="es-ES" altLang="en-U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endParaRPr lang="es-ES" altLang="en-US"/>
          </a:p>
        </p:txBody>
      </p:sp>
      <p:sp>
        <p:nvSpPr>
          <p:cNvPr id="8" name="7 Marcador de número de diapositiva"/>
          <p:cNvSpPr>
            <a:spLocks noGrp="1"/>
          </p:cNvSpPr>
          <p:nvPr>
            <p:ph type="sldNum" sz="quarter" idx="12"/>
          </p:nvPr>
        </p:nvSpPr>
        <p:spPr>
          <a:xfrm>
            <a:off x="6553200" y="6248400"/>
            <a:ext cx="2133600" cy="457200"/>
          </a:xfrm>
        </p:spPr>
        <p:txBody>
          <a:bodyPr/>
          <a:lstStyle>
            <a:lvl1pPr>
              <a:defRPr/>
            </a:lvl1pPr>
          </a:lstStyle>
          <a:p>
            <a:fld id="{4B701C4D-9F04-4F7C-AD15-435A2608F47A}" type="slidenum">
              <a:rPr lang="es-ES" altLang="en-US"/>
              <a:pPr/>
              <a:t>‹Nº›</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ltLang="en-US"/>
          </a:p>
        </p:txBody>
      </p:sp>
      <p:sp>
        <p:nvSpPr>
          <p:cNvPr id="5" name="4 Marcador de pie de página"/>
          <p:cNvSpPr>
            <a:spLocks noGrp="1"/>
          </p:cNvSpPr>
          <p:nvPr>
            <p:ph type="ftr" sz="quarter" idx="11"/>
          </p:nvPr>
        </p:nvSpPr>
        <p:spPr/>
        <p:txBody>
          <a:bodyPr/>
          <a:lstStyle>
            <a:lvl1pPr>
              <a:defRPr/>
            </a:lvl1pPr>
          </a:lstStyle>
          <a:p>
            <a:endParaRPr lang="es-ES" altLang="en-US"/>
          </a:p>
        </p:txBody>
      </p:sp>
      <p:sp>
        <p:nvSpPr>
          <p:cNvPr id="6" name="5 Marcador de número de diapositiva"/>
          <p:cNvSpPr>
            <a:spLocks noGrp="1"/>
          </p:cNvSpPr>
          <p:nvPr>
            <p:ph type="sldNum" sz="quarter" idx="12"/>
          </p:nvPr>
        </p:nvSpPr>
        <p:spPr/>
        <p:txBody>
          <a:bodyPr/>
          <a:lstStyle>
            <a:lvl1pPr>
              <a:defRPr/>
            </a:lvl1pPr>
          </a:lstStyle>
          <a:p>
            <a:fld id="{6DB81AAC-C6FC-4765-AAEC-5F7D993A08B3}" type="slidenum">
              <a:rPr lang="es-ES" altLang="en-US"/>
              <a:pPr/>
              <a:t>‹Nº›</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ltLang="en-US"/>
          </a:p>
        </p:txBody>
      </p:sp>
      <p:sp>
        <p:nvSpPr>
          <p:cNvPr id="5" name="4 Marcador de pie de página"/>
          <p:cNvSpPr>
            <a:spLocks noGrp="1"/>
          </p:cNvSpPr>
          <p:nvPr>
            <p:ph type="ftr" sz="quarter" idx="11"/>
          </p:nvPr>
        </p:nvSpPr>
        <p:spPr/>
        <p:txBody>
          <a:bodyPr/>
          <a:lstStyle>
            <a:lvl1pPr>
              <a:defRPr/>
            </a:lvl1pPr>
          </a:lstStyle>
          <a:p>
            <a:endParaRPr lang="es-ES" altLang="en-US"/>
          </a:p>
        </p:txBody>
      </p:sp>
      <p:sp>
        <p:nvSpPr>
          <p:cNvPr id="6" name="5 Marcador de número de diapositiva"/>
          <p:cNvSpPr>
            <a:spLocks noGrp="1"/>
          </p:cNvSpPr>
          <p:nvPr>
            <p:ph type="sldNum" sz="quarter" idx="12"/>
          </p:nvPr>
        </p:nvSpPr>
        <p:spPr/>
        <p:txBody>
          <a:bodyPr/>
          <a:lstStyle>
            <a:lvl1pPr>
              <a:defRPr/>
            </a:lvl1pPr>
          </a:lstStyle>
          <a:p>
            <a:fld id="{CDDA3584-03CA-4EA3-824E-0B055F20F087}" type="slidenum">
              <a:rPr lang="es-ES" altLang="en-US"/>
              <a:pPr/>
              <a:t>‹Nº›</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ltLang="en-US"/>
          </a:p>
        </p:txBody>
      </p:sp>
      <p:sp>
        <p:nvSpPr>
          <p:cNvPr id="6" name="5 Marcador de pie de página"/>
          <p:cNvSpPr>
            <a:spLocks noGrp="1"/>
          </p:cNvSpPr>
          <p:nvPr>
            <p:ph type="ftr" sz="quarter" idx="11"/>
          </p:nvPr>
        </p:nvSpPr>
        <p:spPr/>
        <p:txBody>
          <a:bodyPr/>
          <a:lstStyle>
            <a:lvl1pPr>
              <a:defRPr/>
            </a:lvl1pPr>
          </a:lstStyle>
          <a:p>
            <a:endParaRPr lang="es-ES" altLang="en-US"/>
          </a:p>
        </p:txBody>
      </p:sp>
      <p:sp>
        <p:nvSpPr>
          <p:cNvPr id="7" name="6 Marcador de número de diapositiva"/>
          <p:cNvSpPr>
            <a:spLocks noGrp="1"/>
          </p:cNvSpPr>
          <p:nvPr>
            <p:ph type="sldNum" sz="quarter" idx="12"/>
          </p:nvPr>
        </p:nvSpPr>
        <p:spPr/>
        <p:txBody>
          <a:bodyPr/>
          <a:lstStyle>
            <a:lvl1pPr>
              <a:defRPr/>
            </a:lvl1pPr>
          </a:lstStyle>
          <a:p>
            <a:fld id="{5C9779CE-A6E2-4441-94B3-ECE6225B6CB6}" type="slidenum">
              <a:rPr lang="es-ES" altLang="en-US"/>
              <a:pPr/>
              <a:t>‹Nº›</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ltLang="en-US"/>
          </a:p>
        </p:txBody>
      </p:sp>
      <p:sp>
        <p:nvSpPr>
          <p:cNvPr id="8" name="7 Marcador de pie de página"/>
          <p:cNvSpPr>
            <a:spLocks noGrp="1"/>
          </p:cNvSpPr>
          <p:nvPr>
            <p:ph type="ftr" sz="quarter" idx="11"/>
          </p:nvPr>
        </p:nvSpPr>
        <p:spPr/>
        <p:txBody>
          <a:bodyPr/>
          <a:lstStyle>
            <a:lvl1pPr>
              <a:defRPr/>
            </a:lvl1pPr>
          </a:lstStyle>
          <a:p>
            <a:endParaRPr lang="es-ES" altLang="en-US"/>
          </a:p>
        </p:txBody>
      </p:sp>
      <p:sp>
        <p:nvSpPr>
          <p:cNvPr id="9" name="8 Marcador de número de diapositiva"/>
          <p:cNvSpPr>
            <a:spLocks noGrp="1"/>
          </p:cNvSpPr>
          <p:nvPr>
            <p:ph type="sldNum" sz="quarter" idx="12"/>
          </p:nvPr>
        </p:nvSpPr>
        <p:spPr/>
        <p:txBody>
          <a:bodyPr/>
          <a:lstStyle>
            <a:lvl1pPr>
              <a:defRPr/>
            </a:lvl1pPr>
          </a:lstStyle>
          <a:p>
            <a:fld id="{4306ED4E-2D19-499B-A492-9BD25F437619}" type="slidenum">
              <a:rPr lang="es-ES" altLang="en-US"/>
              <a:pPr/>
              <a:t>‹Nº›</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ltLang="en-US"/>
          </a:p>
        </p:txBody>
      </p:sp>
      <p:sp>
        <p:nvSpPr>
          <p:cNvPr id="4" name="3 Marcador de pie de página"/>
          <p:cNvSpPr>
            <a:spLocks noGrp="1"/>
          </p:cNvSpPr>
          <p:nvPr>
            <p:ph type="ftr" sz="quarter" idx="11"/>
          </p:nvPr>
        </p:nvSpPr>
        <p:spPr/>
        <p:txBody>
          <a:bodyPr/>
          <a:lstStyle>
            <a:lvl1pPr>
              <a:defRPr/>
            </a:lvl1pPr>
          </a:lstStyle>
          <a:p>
            <a:endParaRPr lang="es-ES" altLang="en-US"/>
          </a:p>
        </p:txBody>
      </p:sp>
      <p:sp>
        <p:nvSpPr>
          <p:cNvPr id="5" name="4 Marcador de número de diapositiva"/>
          <p:cNvSpPr>
            <a:spLocks noGrp="1"/>
          </p:cNvSpPr>
          <p:nvPr>
            <p:ph type="sldNum" sz="quarter" idx="12"/>
          </p:nvPr>
        </p:nvSpPr>
        <p:spPr/>
        <p:txBody>
          <a:bodyPr/>
          <a:lstStyle>
            <a:lvl1pPr>
              <a:defRPr/>
            </a:lvl1pPr>
          </a:lstStyle>
          <a:p>
            <a:fld id="{D52D3051-270C-4270-B619-171E6D3DCCE8}" type="slidenum">
              <a:rPr lang="es-ES" altLang="en-US"/>
              <a:pPr/>
              <a:t>‹Nº›</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ltLang="en-US"/>
          </a:p>
        </p:txBody>
      </p:sp>
      <p:sp>
        <p:nvSpPr>
          <p:cNvPr id="3" name="2 Marcador de pie de página"/>
          <p:cNvSpPr>
            <a:spLocks noGrp="1"/>
          </p:cNvSpPr>
          <p:nvPr>
            <p:ph type="ftr" sz="quarter" idx="11"/>
          </p:nvPr>
        </p:nvSpPr>
        <p:spPr/>
        <p:txBody>
          <a:bodyPr/>
          <a:lstStyle>
            <a:lvl1pPr>
              <a:defRPr/>
            </a:lvl1pPr>
          </a:lstStyle>
          <a:p>
            <a:endParaRPr lang="es-ES" altLang="en-US"/>
          </a:p>
        </p:txBody>
      </p:sp>
      <p:sp>
        <p:nvSpPr>
          <p:cNvPr id="4" name="3 Marcador de número de diapositiva"/>
          <p:cNvSpPr>
            <a:spLocks noGrp="1"/>
          </p:cNvSpPr>
          <p:nvPr>
            <p:ph type="sldNum" sz="quarter" idx="12"/>
          </p:nvPr>
        </p:nvSpPr>
        <p:spPr/>
        <p:txBody>
          <a:bodyPr/>
          <a:lstStyle>
            <a:lvl1pPr>
              <a:defRPr/>
            </a:lvl1pPr>
          </a:lstStyle>
          <a:p>
            <a:fld id="{53BF4293-B184-4430-AA0C-A8575F54B358}" type="slidenum">
              <a:rPr lang="es-ES" altLang="en-US"/>
              <a:pPr/>
              <a:t>‹Nº›</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ltLang="en-US"/>
          </a:p>
        </p:txBody>
      </p:sp>
      <p:sp>
        <p:nvSpPr>
          <p:cNvPr id="6" name="5 Marcador de pie de página"/>
          <p:cNvSpPr>
            <a:spLocks noGrp="1"/>
          </p:cNvSpPr>
          <p:nvPr>
            <p:ph type="ftr" sz="quarter" idx="11"/>
          </p:nvPr>
        </p:nvSpPr>
        <p:spPr/>
        <p:txBody>
          <a:bodyPr/>
          <a:lstStyle>
            <a:lvl1pPr>
              <a:defRPr/>
            </a:lvl1pPr>
          </a:lstStyle>
          <a:p>
            <a:endParaRPr lang="es-ES" altLang="en-US"/>
          </a:p>
        </p:txBody>
      </p:sp>
      <p:sp>
        <p:nvSpPr>
          <p:cNvPr id="7" name="6 Marcador de número de diapositiva"/>
          <p:cNvSpPr>
            <a:spLocks noGrp="1"/>
          </p:cNvSpPr>
          <p:nvPr>
            <p:ph type="sldNum" sz="quarter" idx="12"/>
          </p:nvPr>
        </p:nvSpPr>
        <p:spPr/>
        <p:txBody>
          <a:bodyPr/>
          <a:lstStyle>
            <a:lvl1pPr>
              <a:defRPr/>
            </a:lvl1pPr>
          </a:lstStyle>
          <a:p>
            <a:fld id="{F641E69F-B71D-4462-92A9-C95E548FD9DC}" type="slidenum">
              <a:rPr lang="es-ES" altLang="en-US"/>
              <a:pPr/>
              <a:t>‹Nº›</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ltLang="en-US"/>
          </a:p>
        </p:txBody>
      </p:sp>
      <p:sp>
        <p:nvSpPr>
          <p:cNvPr id="6" name="5 Marcador de pie de página"/>
          <p:cNvSpPr>
            <a:spLocks noGrp="1"/>
          </p:cNvSpPr>
          <p:nvPr>
            <p:ph type="ftr" sz="quarter" idx="11"/>
          </p:nvPr>
        </p:nvSpPr>
        <p:spPr/>
        <p:txBody>
          <a:bodyPr/>
          <a:lstStyle>
            <a:lvl1pPr>
              <a:defRPr/>
            </a:lvl1pPr>
          </a:lstStyle>
          <a:p>
            <a:endParaRPr lang="es-ES" altLang="en-US"/>
          </a:p>
        </p:txBody>
      </p:sp>
      <p:sp>
        <p:nvSpPr>
          <p:cNvPr id="7" name="6 Marcador de número de diapositiva"/>
          <p:cNvSpPr>
            <a:spLocks noGrp="1"/>
          </p:cNvSpPr>
          <p:nvPr>
            <p:ph type="sldNum" sz="quarter" idx="12"/>
          </p:nvPr>
        </p:nvSpPr>
        <p:spPr/>
        <p:txBody>
          <a:bodyPr/>
          <a:lstStyle>
            <a:lvl1pPr>
              <a:defRPr/>
            </a:lvl1pPr>
          </a:lstStyle>
          <a:p>
            <a:fld id="{6472B528-CF30-4C16-AE35-51921B465CAA}" type="slidenum">
              <a:rPr lang="es-ES" altLang="en-US"/>
              <a:pPr/>
              <a:t>‹Nº›</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s-ES"/>
          </a:p>
        </p:txBody>
      </p:sp>
      <p:sp>
        <p:nvSpPr>
          <p:cNvPr id="4099" name="Rectangle 3"/>
          <p:cNvSpPr>
            <a:spLocks noGrp="1" noChangeArrowheads="1"/>
          </p:cNvSpPr>
          <p:nvPr>
            <p:ph type="title"/>
          </p:nvPr>
        </p:nvSpPr>
        <p:spPr bwMode="auto">
          <a:xfrm>
            <a:off x="1763713" y="122238"/>
            <a:ext cx="6237287"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altLang="en-US" smtClean="0"/>
              <a:t>Haga clic para cambiar el estilo de título	</a:t>
            </a:r>
          </a:p>
        </p:txBody>
      </p:sp>
      <p:sp>
        <p:nvSpPr>
          <p:cNvPr id="410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s-ES"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s-ES"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687DF2A1-9ADA-4C06-B8E3-FA49A50F39F6}" type="slidenum">
              <a:rPr lang="es-ES" altLang="en-US"/>
              <a:pPr/>
              <a:t>‹Nº›</a:t>
            </a:fld>
            <a:endParaRPr lang="es-ES" altLang="en-US"/>
          </a:p>
        </p:txBody>
      </p:sp>
      <p:grpSp>
        <p:nvGrpSpPr>
          <p:cNvPr id="4104"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s-ES"/>
            </a:p>
          </p:txBody>
        </p:sp>
        <p:sp>
          <p:nvSpPr>
            <p:cNvPr id="410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s-ES"/>
            </a:p>
          </p:txBody>
        </p:sp>
        <p:sp>
          <p:nvSpPr>
            <p:cNvPr id="410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s-ES"/>
            </a:p>
          </p:txBody>
        </p:sp>
        <p:sp>
          <p:nvSpPr>
            <p:cNvPr id="410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s-ES"/>
            </a:p>
          </p:txBody>
        </p:sp>
        <p:sp>
          <p:nvSpPr>
            <p:cNvPr id="410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s-ES"/>
            </a:p>
          </p:txBody>
        </p:sp>
        <p:sp>
          <p:nvSpPr>
            <p:cNvPr id="411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s-ES"/>
            </a:p>
          </p:txBody>
        </p:sp>
        <p:sp>
          <p:nvSpPr>
            <p:cNvPr id="411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s-ES"/>
            </a:p>
          </p:txBody>
        </p:sp>
        <p:sp>
          <p:nvSpPr>
            <p:cNvPr id="411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s-ES"/>
            </a:p>
          </p:txBody>
        </p:sp>
        <p:sp>
          <p:nvSpPr>
            <p:cNvPr id="411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s-ES"/>
            </a:p>
          </p:txBody>
        </p:sp>
        <p:sp>
          <p:nvSpPr>
            <p:cNvPr id="411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s-ES"/>
            </a:p>
          </p:txBody>
        </p:sp>
        <p:sp>
          <p:nvSpPr>
            <p:cNvPr id="411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s-ES"/>
            </a:p>
          </p:txBody>
        </p:sp>
        <p:sp>
          <p:nvSpPr>
            <p:cNvPr id="411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s-ES"/>
            </a:p>
          </p:txBody>
        </p:sp>
        <p:sp>
          <p:nvSpPr>
            <p:cNvPr id="411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s-ES"/>
            </a:p>
          </p:txBody>
        </p:sp>
        <p:sp>
          <p:nvSpPr>
            <p:cNvPr id="411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s-ES"/>
            </a:p>
          </p:txBody>
        </p:sp>
        <p:sp>
          <p:nvSpPr>
            <p:cNvPr id="411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s-ES"/>
            </a:p>
          </p:txBody>
        </p:sp>
        <p:sp>
          <p:nvSpPr>
            <p:cNvPr id="412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s-ES"/>
            </a:p>
          </p:txBody>
        </p:sp>
        <p:sp>
          <p:nvSpPr>
            <p:cNvPr id="412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s-ES"/>
            </a:p>
          </p:txBody>
        </p:sp>
        <p:sp>
          <p:nvSpPr>
            <p:cNvPr id="412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s-ES"/>
            </a:p>
          </p:txBody>
        </p:sp>
        <p:sp>
          <p:nvSpPr>
            <p:cNvPr id="412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s-ES"/>
            </a:p>
          </p:txBody>
        </p:sp>
        <p:sp>
          <p:nvSpPr>
            <p:cNvPr id="412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s-ES"/>
            </a:p>
          </p:txBody>
        </p:sp>
        <p:sp>
          <p:nvSpPr>
            <p:cNvPr id="412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s-ES"/>
            </a:p>
          </p:txBody>
        </p:sp>
        <p:sp>
          <p:nvSpPr>
            <p:cNvPr id="412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s-ES"/>
            </a:p>
          </p:txBody>
        </p:sp>
        <p:sp>
          <p:nvSpPr>
            <p:cNvPr id="412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s-ES"/>
            </a:p>
          </p:txBody>
        </p:sp>
        <p:sp>
          <p:nvSpPr>
            <p:cNvPr id="412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s-ES"/>
            </a:p>
          </p:txBody>
        </p:sp>
        <p:sp>
          <p:nvSpPr>
            <p:cNvPr id="412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s-ES"/>
            </a:p>
          </p:txBody>
        </p:sp>
        <p:sp>
          <p:nvSpPr>
            <p:cNvPr id="413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s-ES"/>
            </a:p>
          </p:txBody>
        </p:sp>
        <p:sp>
          <p:nvSpPr>
            <p:cNvPr id="413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s-ES"/>
            </a:p>
          </p:txBody>
        </p:sp>
        <p:sp>
          <p:nvSpPr>
            <p:cNvPr id="413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s-ES"/>
            </a:p>
          </p:txBody>
        </p:sp>
        <p:sp>
          <p:nvSpPr>
            <p:cNvPr id="413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s-ES"/>
            </a:p>
          </p:txBody>
        </p:sp>
        <p:sp>
          <p:nvSpPr>
            <p:cNvPr id="413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s-ES"/>
            </a:p>
          </p:txBody>
        </p:sp>
        <p:sp>
          <p:nvSpPr>
            <p:cNvPr id="413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s-ES"/>
            </a:p>
          </p:txBody>
        </p:sp>
      </p:grpSp>
      <p:sp>
        <p:nvSpPr>
          <p:cNvPr id="4136" name="Rectangle 40"/>
          <p:cNvSpPr>
            <a:spLocks noChangeArrowheads="1"/>
          </p:cNvSpPr>
          <p:nvPr/>
        </p:nvSpPr>
        <p:spPr bwMode="auto">
          <a:xfrm>
            <a:off x="179388" y="6381750"/>
            <a:ext cx="8785225" cy="288925"/>
          </a:xfrm>
          <a:prstGeom prst="rect">
            <a:avLst/>
          </a:prstGeom>
          <a:noFill/>
          <a:ln w="9525">
            <a:noFill/>
            <a:miter lim="800000"/>
            <a:headEnd/>
            <a:tailEnd/>
          </a:ln>
          <a:effectLst/>
        </p:spPr>
        <p:txBody>
          <a:bodyPr/>
          <a:lstStyle/>
          <a:p>
            <a:pPr algn="ctr">
              <a:spcBef>
                <a:spcPct val="20000"/>
              </a:spcBef>
              <a:buClr>
                <a:schemeClr val="tx2"/>
              </a:buClr>
              <a:buSzPct val="70000"/>
              <a:buFont typeface="Wingdings" pitchFamily="2" charset="2"/>
              <a:buNone/>
            </a:pPr>
            <a:r>
              <a:rPr lang="es-ES" sz="1400">
                <a:solidFill>
                  <a:schemeClr val="accent2"/>
                </a:solidFill>
              </a:rPr>
              <a:t>Ing. Cesar David Fernández G. – Centro Teleinformática y Producción Industrial – SENA Regional Cauca</a:t>
            </a:r>
          </a:p>
        </p:txBody>
      </p:sp>
      <p:pic>
        <p:nvPicPr>
          <p:cNvPr id="4137" name="Picture 41" descr="images1"/>
          <p:cNvPicPr>
            <a:picLocks noChangeAspect="1" noChangeArrowheads="1"/>
          </p:cNvPicPr>
          <p:nvPr/>
        </p:nvPicPr>
        <p:blipFill>
          <a:blip r:embed="rId15"/>
          <a:srcRect/>
          <a:stretch>
            <a:fillRect/>
          </a:stretch>
        </p:blipFill>
        <p:spPr bwMode="auto">
          <a:xfrm>
            <a:off x="250825" y="188913"/>
            <a:ext cx="1511300" cy="113347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cid-28081d0c670bf0ea.skydrive.live.com/self.aspx/Controles%20Visual%20Basic%20.NET"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21.jpeg"/></Relationships>
</file>

<file path=ppt/slides/_rels/slide3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24.jpeg"/><Relationship Id="rId4" Type="http://schemas.openxmlformats.org/officeDocument/2006/relationships/image" Target="../media/image23.jpeg"/></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26.jpeg"/><Relationship Id="rId4" Type="http://schemas.openxmlformats.org/officeDocument/2006/relationships/image" Target="../media/image25.jpeg"/></Relationships>
</file>

<file path=ppt/slides/_rels/slide36.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3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34.jpeg"/></Relationships>
</file>

<file path=ppt/slides/_rels/slide3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3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s-ES" sz="3200" dirty="0" smtClean="0"/>
              <a:t>MICROSOFT .NET</a:t>
            </a:r>
            <a:endParaRPr lang="es-ES" sz="3200" dirty="0"/>
          </a:p>
        </p:txBody>
      </p:sp>
      <p:sp>
        <p:nvSpPr>
          <p:cNvPr id="8195" name="Rectangle 3"/>
          <p:cNvSpPr>
            <a:spLocks noGrp="1" noChangeArrowheads="1"/>
          </p:cNvSpPr>
          <p:nvPr>
            <p:ph type="body" idx="1"/>
          </p:nvPr>
        </p:nvSpPr>
        <p:spPr>
          <a:xfrm>
            <a:off x="714348" y="2428868"/>
            <a:ext cx="7570787" cy="3781425"/>
          </a:xfrm>
        </p:spPr>
        <p:txBody>
          <a:bodyPr/>
          <a:lstStyle/>
          <a:p>
            <a:pPr algn="just"/>
            <a:r>
              <a:rPr lang="es-ES" sz="2000" dirty="0" smtClean="0">
                <a:solidFill>
                  <a:schemeClr val="tx1"/>
                </a:solidFill>
                <a:latin typeface="+mn-lt"/>
                <a:ea typeface="+mn-ea"/>
                <a:cs typeface="+mn-cs"/>
              </a:rPr>
              <a:t>Microsoft. Net </a:t>
            </a:r>
            <a:r>
              <a:rPr lang="es-ES" sz="2000" dirty="0">
                <a:solidFill>
                  <a:schemeClr val="tx1"/>
                </a:solidFill>
                <a:latin typeface="+mn-lt"/>
                <a:ea typeface="+mn-ea"/>
                <a:cs typeface="+mn-cs"/>
              </a:rPr>
              <a:t>es una </a:t>
            </a:r>
            <a:r>
              <a:rPr lang="es-ES" sz="2000" dirty="0" smtClean="0">
                <a:solidFill>
                  <a:schemeClr val="tx1"/>
                </a:solidFill>
                <a:latin typeface="+mn-lt"/>
                <a:ea typeface="+mn-ea"/>
                <a:cs typeface="+mn-cs"/>
              </a:rPr>
              <a:t>nueva tecnología que proporciona todas las herramientas para construir Aplicaciones Autónomas y Aplicaciones Web Distribuidas.</a:t>
            </a:r>
            <a:endParaRPr lang="es-ES" sz="2000" dirty="0">
              <a:solidFill>
                <a:schemeClr val="tx1"/>
              </a:solidFill>
              <a:latin typeface="+mn-lt"/>
              <a:ea typeface="+mn-ea"/>
              <a:cs typeface="+mn-cs"/>
            </a:endParaRPr>
          </a:p>
          <a:p>
            <a:pPr>
              <a:buNone/>
            </a:pPr>
            <a:endParaRPr lang="es-ES" sz="1500" b="1" dirty="0" smtClean="0">
              <a:solidFill>
                <a:schemeClr val="tx2"/>
              </a:solidFill>
            </a:endParaRPr>
          </a:p>
          <a:p>
            <a:pPr>
              <a:buNone/>
            </a:pPr>
            <a:endParaRPr lang="es-ES" sz="1500" b="1" dirty="0" smtClean="0">
              <a:solidFill>
                <a:schemeClr val="tx2"/>
              </a:solidFill>
            </a:endParaRPr>
          </a:p>
          <a:p>
            <a:pPr algn="just"/>
            <a:r>
              <a:rPr lang="es-ES" sz="2000" dirty="0" smtClean="0"/>
              <a:t>Las aplicaciones creadas en la plataforma .NET pueden ser usadas por un gran número de clientes, tales como PC, PC de bolsillo (Palm PC), celulares, PC de juegos (PC Games), PC de auto (Auto PC), PC Televisor (Ultimate TV), etc.</a:t>
            </a:r>
            <a:endParaRPr lang="es-ES" sz="2000" b="1" dirty="0">
              <a:solidFill>
                <a:schemeClr val="tx2"/>
              </a:solidFill>
            </a:endParaRPr>
          </a:p>
          <a:p>
            <a:pPr marL="1131888" lvl="2" indent="-438150" algn="just">
              <a:lnSpc>
                <a:spcPct val="90000"/>
              </a:lnSpc>
              <a:buFont typeface="Wingdings" pitchFamily="2" charset="2"/>
              <a:buAutoNum type="arabicPeriod"/>
            </a:pPr>
            <a:endParaRPr lang="es-ES" sz="21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63713" y="122238"/>
            <a:ext cx="5688012" cy="1295400"/>
          </a:xfrm>
        </p:spPr>
        <p:txBody>
          <a:bodyPr/>
          <a:lstStyle/>
          <a:p>
            <a:pPr algn="ctr"/>
            <a:r>
              <a:rPr lang="es-ES" sz="3200" dirty="0" smtClean="0"/>
              <a:t>Visual Basic .NET</a:t>
            </a:r>
            <a:r>
              <a:rPr lang="es-ES" sz="8800" dirty="0" smtClean="0"/>
              <a:t/>
            </a:r>
            <a:br>
              <a:rPr lang="es-ES" sz="8800" dirty="0" smtClean="0"/>
            </a:br>
            <a:r>
              <a:rPr lang="es-ES" sz="1800" dirty="0" smtClean="0"/>
              <a:t>FUNCIONES PARA MANIPULACION DE FECHAS Y TIEMPO</a:t>
            </a:r>
            <a:endParaRPr lang="es-ES" sz="1800" dirty="0"/>
          </a:p>
        </p:txBody>
      </p:sp>
      <p:pic>
        <p:nvPicPr>
          <p:cNvPr id="5" name="4 Imagen" descr="images.jpg"/>
          <p:cNvPicPr>
            <a:picLocks noChangeAspect="1"/>
          </p:cNvPicPr>
          <p:nvPr/>
        </p:nvPicPr>
        <p:blipFill>
          <a:blip r:embed="rId2"/>
          <a:stretch>
            <a:fillRect/>
          </a:stretch>
        </p:blipFill>
        <p:spPr>
          <a:xfrm>
            <a:off x="7500958" y="5572140"/>
            <a:ext cx="1104900" cy="590550"/>
          </a:xfrm>
          <a:prstGeom prst="rect">
            <a:avLst/>
          </a:prstGeom>
        </p:spPr>
      </p:pic>
      <p:sp>
        <p:nvSpPr>
          <p:cNvPr id="23554" name="Rectangle 2"/>
          <p:cNvSpPr>
            <a:spLocks noChangeArrowheads="1"/>
          </p:cNvSpPr>
          <p:nvPr/>
        </p:nvSpPr>
        <p:spPr bwMode="auto">
          <a:xfrm>
            <a:off x="642910" y="1714488"/>
            <a:ext cx="78581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TimeString</a:t>
            </a:r>
            <a:r>
              <a:rPr lang="es-ES" b="1" dirty="0" smtClean="0">
                <a:latin typeface="Arial" pitchFamily="34" charset="0"/>
              </a:rPr>
              <a:t>:</a:t>
            </a:r>
            <a:r>
              <a:rPr kumimoji="0" lang="es-ES" b="1" i="0" u="none" strike="noStrike" cap="none" normalizeH="0" baseline="0" dirty="0" smtClean="0">
                <a:ln>
                  <a:noFill/>
                </a:ln>
                <a:solidFill>
                  <a:schemeClr val="tx1"/>
                </a:solidFill>
                <a:effectLst/>
                <a:latin typeface="Arial" pitchFamily="34" charset="0"/>
              </a:rPr>
              <a:t> </a:t>
            </a:r>
            <a:r>
              <a:rPr kumimoji="0" lang="es-ES" i="0" u="none" strike="noStrike" cap="none" normalizeH="0" baseline="0" dirty="0" smtClean="0">
                <a:ln>
                  <a:noFill/>
                </a:ln>
                <a:solidFill>
                  <a:schemeClr val="tx1"/>
                </a:solidFill>
                <a:effectLst/>
                <a:latin typeface="Arial" pitchFamily="34" charset="0"/>
              </a:rPr>
              <a:t>regresa la hora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DateString</a:t>
            </a:r>
            <a:r>
              <a:rPr lang="es-ES" dirty="0" smtClean="0">
                <a:latin typeface="Arial" pitchFamily="34" charset="0"/>
              </a:rPr>
              <a:t>:</a:t>
            </a:r>
            <a:r>
              <a:rPr kumimoji="0" lang="es-ES" b="0" i="0" u="none" strike="noStrike" cap="none" normalizeH="0" baseline="0" dirty="0" smtClean="0">
                <a:ln>
                  <a:noFill/>
                </a:ln>
                <a:solidFill>
                  <a:schemeClr val="tx1"/>
                </a:solidFill>
                <a:effectLst/>
                <a:latin typeface="Arial" pitchFamily="34" charset="0"/>
              </a:rPr>
              <a:t> regresa la fecha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Now</a:t>
            </a:r>
            <a:r>
              <a:rPr lang="es-ES" dirty="0" smtClean="0">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un valor codificado que representa la hora y fecha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Hour</a:t>
            </a:r>
            <a:r>
              <a:rPr kumimoji="0" lang="es-ES" b="1" i="0" u="none" strike="noStrike" cap="none" normalizeH="0" baseline="0" dirty="0" smtClean="0">
                <a:ln>
                  <a:noFill/>
                </a:ln>
                <a:solidFill>
                  <a:schemeClr val="tx1"/>
                </a:solidFill>
                <a:effectLst/>
                <a:latin typeface="Arial Unicode MS" pitchFamily="34" charset="-128"/>
              </a:rPr>
              <a:t>(hora):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de hora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smtClean="0">
                <a:ln>
                  <a:noFill/>
                </a:ln>
                <a:solidFill>
                  <a:schemeClr val="tx1"/>
                </a:solidFill>
                <a:effectLst/>
                <a:latin typeface="Arial Unicode MS" pitchFamily="34" charset="-128"/>
              </a:rPr>
              <a:t>Minute(hora)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de minuto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Second</a:t>
            </a:r>
            <a:r>
              <a:rPr kumimoji="0" lang="es-ES" b="1" i="0" u="none" strike="noStrike" cap="none" normalizeH="0" baseline="0" dirty="0" smtClean="0">
                <a:ln>
                  <a:noFill/>
                </a:ln>
                <a:solidFill>
                  <a:schemeClr val="tx1"/>
                </a:solidFill>
                <a:effectLst/>
                <a:latin typeface="Arial Unicode MS" pitchFamily="34" charset="-128"/>
              </a:rPr>
              <a:t>(hora)</a:t>
            </a:r>
            <a:r>
              <a:rPr lang="es-ES" b="1" dirty="0" smtClean="0">
                <a:latin typeface="Arial" pitchFamily="34" charset="0"/>
              </a:rPr>
              <a:t>:</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del segundo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Day</a:t>
            </a:r>
            <a:r>
              <a:rPr kumimoji="0" lang="es-ES" b="1" i="0" u="none" strike="noStrike" cap="none" normalizeH="0" baseline="0" dirty="0" smtClean="0">
                <a:ln>
                  <a:noFill/>
                </a:ln>
                <a:solidFill>
                  <a:schemeClr val="tx1"/>
                </a:solidFill>
                <a:effectLst/>
                <a:latin typeface="Arial Unicode MS" pitchFamily="34" charset="-128"/>
              </a:rPr>
              <a:t>(fecha):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del día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Month</a:t>
            </a:r>
            <a:r>
              <a:rPr kumimoji="0" lang="es-ES" b="1" i="0" u="none" strike="noStrike" cap="none" normalizeH="0" baseline="0" dirty="0" smtClean="0">
                <a:ln>
                  <a:noFill/>
                </a:ln>
                <a:solidFill>
                  <a:schemeClr val="tx1"/>
                </a:solidFill>
                <a:effectLst/>
                <a:latin typeface="Arial Unicode MS" pitchFamily="34" charset="-128"/>
              </a:rPr>
              <a:t>(fecha):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de mes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Year</a:t>
            </a:r>
            <a:r>
              <a:rPr kumimoji="0" lang="es-ES" b="1" i="0" u="none" strike="noStrike" cap="none" normalizeH="0" baseline="0" dirty="0" smtClean="0">
                <a:ln>
                  <a:noFill/>
                </a:ln>
                <a:solidFill>
                  <a:schemeClr val="tx1"/>
                </a:solidFill>
                <a:effectLst/>
                <a:latin typeface="Arial Unicode MS" pitchFamily="34" charset="-128"/>
              </a:rPr>
              <a:t>(fecha):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año Actual del sistema.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1" i="0" u="none" strike="noStrike" cap="none" normalizeH="0" baseline="0" dirty="0" err="1" smtClean="0">
                <a:ln>
                  <a:noFill/>
                </a:ln>
                <a:solidFill>
                  <a:schemeClr val="tx1"/>
                </a:solidFill>
                <a:effectLst/>
                <a:latin typeface="Arial Unicode MS" pitchFamily="34" charset="-128"/>
              </a:rPr>
              <a:t>Weekday</a:t>
            </a:r>
            <a:r>
              <a:rPr kumimoji="0" lang="es-ES" b="1" i="0" u="none" strike="noStrike" cap="none" normalizeH="0" baseline="0" dirty="0" smtClean="0">
                <a:ln>
                  <a:noFill/>
                </a:ln>
                <a:solidFill>
                  <a:schemeClr val="tx1"/>
                </a:solidFill>
                <a:effectLst/>
                <a:latin typeface="Arial Unicode MS" pitchFamily="34" charset="-128"/>
              </a:rPr>
              <a:t>(fecha):</a:t>
            </a:r>
            <a:r>
              <a:rPr kumimoji="0" lang="es-ES" b="1" i="0" u="none" strike="noStrike" cap="none" normalizeH="0" baseline="0" dirty="0" smtClean="0">
                <a:ln>
                  <a:noFill/>
                </a:ln>
                <a:solidFill>
                  <a:schemeClr val="tx1"/>
                </a:solidFill>
                <a:effectLst/>
                <a:latin typeface="Arial" pitchFamily="34" charset="0"/>
              </a:rPr>
              <a:t> </a:t>
            </a:r>
            <a:r>
              <a:rPr kumimoji="0" lang="es-ES" b="0" i="0" u="none" strike="noStrike" cap="none" normalizeH="0" baseline="0" dirty="0" smtClean="0">
                <a:ln>
                  <a:noFill/>
                </a:ln>
                <a:solidFill>
                  <a:schemeClr val="tx1"/>
                </a:solidFill>
                <a:effectLst/>
                <a:latin typeface="Arial" pitchFamily="34" charset="0"/>
              </a:rPr>
              <a:t>regresa el número que representa el día de la semana. (1 = Domingo, 2 = Lunes,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CONDICIONAL SIMPLE </a:t>
            </a:r>
            <a:endParaRPr lang="es-ES" sz="1800" dirty="0"/>
          </a:p>
        </p:txBody>
      </p:sp>
      <p:pic>
        <p:nvPicPr>
          <p:cNvPr id="10" name="9 Imagen" descr="images.jpg"/>
          <p:cNvPicPr>
            <a:picLocks noChangeAspect="1"/>
          </p:cNvPicPr>
          <p:nvPr/>
        </p:nvPicPr>
        <p:blipFill>
          <a:blip r:embed="rId2"/>
          <a:stretch>
            <a:fillRect/>
          </a:stretch>
        </p:blipFill>
        <p:spPr>
          <a:xfrm>
            <a:off x="7500958" y="5572140"/>
            <a:ext cx="1104900" cy="590550"/>
          </a:xfrm>
          <a:prstGeom prst="rect">
            <a:avLst/>
          </a:prstGeom>
        </p:spPr>
      </p:pic>
      <p:sp>
        <p:nvSpPr>
          <p:cNvPr id="11" name="10 Rectángulo"/>
          <p:cNvSpPr/>
          <p:nvPr/>
        </p:nvSpPr>
        <p:spPr>
          <a:xfrm>
            <a:off x="785786" y="2143116"/>
            <a:ext cx="7000924" cy="3970318"/>
          </a:xfrm>
          <a:prstGeom prst="rect">
            <a:avLst/>
          </a:prstGeom>
        </p:spPr>
        <p:txBody>
          <a:bodyPr wrap="square">
            <a:spAutoFit/>
          </a:bodyPr>
          <a:lstStyle/>
          <a:p>
            <a:r>
              <a:rPr lang="en-US" b="1" dirty="0" smtClean="0"/>
              <a:t>Sintaxis condicional simple:</a:t>
            </a:r>
          </a:p>
          <a:p>
            <a:endParaRPr lang="en-US" dirty="0" smtClean="0"/>
          </a:p>
          <a:p>
            <a:r>
              <a:rPr lang="en-US" dirty="0" smtClean="0">
                <a:solidFill>
                  <a:srgbClr val="0000FF"/>
                </a:solidFill>
              </a:rPr>
              <a:t>If  </a:t>
            </a:r>
            <a:r>
              <a:rPr lang="en-US" dirty="0" smtClean="0"/>
              <a:t>&lt;</a:t>
            </a:r>
            <a:r>
              <a:rPr lang="en-US" dirty="0" err="1" smtClean="0"/>
              <a:t>expresión</a:t>
            </a:r>
            <a:r>
              <a:rPr lang="en-US" dirty="0" smtClean="0"/>
              <a:t> a </a:t>
            </a:r>
            <a:r>
              <a:rPr lang="en-US" dirty="0" err="1" smtClean="0"/>
              <a:t>evaluar</a:t>
            </a:r>
            <a:r>
              <a:rPr lang="en-US" dirty="0" smtClean="0"/>
              <a:t>&gt; </a:t>
            </a:r>
            <a:r>
              <a:rPr lang="en-US" dirty="0" smtClean="0">
                <a:solidFill>
                  <a:srgbClr val="0000FF"/>
                </a:solidFill>
              </a:rPr>
              <a:t>Then</a:t>
            </a:r>
          </a:p>
          <a:p>
            <a:r>
              <a:rPr lang="es-ES" dirty="0" smtClean="0"/>
              <a:t>          &lt;Instrucción (si la expresión evaluada devuelve Verdadero)&gt;</a:t>
            </a:r>
          </a:p>
          <a:p>
            <a:r>
              <a:rPr lang="es-ES" dirty="0" smtClean="0">
                <a:solidFill>
                  <a:srgbClr val="0000FF"/>
                </a:solidFill>
              </a:rPr>
              <a:t>End If</a:t>
            </a:r>
          </a:p>
          <a:p>
            <a:endParaRPr lang="es-ES" dirty="0" smtClean="0">
              <a:solidFill>
                <a:srgbClr val="0000FF"/>
              </a:solidFill>
            </a:endParaRPr>
          </a:p>
          <a:p>
            <a:r>
              <a:rPr lang="es-ES" dirty="0" smtClean="0"/>
              <a:t>Ejemplo:</a:t>
            </a:r>
          </a:p>
          <a:p>
            <a:r>
              <a:rPr lang="es-ES" dirty="0" smtClean="0"/>
              <a:t>          </a:t>
            </a:r>
            <a:r>
              <a:rPr lang="es-ES" dirty="0" smtClean="0">
                <a:solidFill>
                  <a:srgbClr val="0000FF"/>
                </a:solidFill>
              </a:rPr>
              <a:t>If</a:t>
            </a:r>
            <a:r>
              <a:rPr lang="es-ES" dirty="0" smtClean="0"/>
              <a:t> b &lt;&gt; 0 </a:t>
            </a:r>
            <a:r>
              <a:rPr lang="es-ES" dirty="0" smtClean="0">
                <a:solidFill>
                  <a:srgbClr val="0000FF"/>
                </a:solidFill>
              </a:rPr>
              <a:t>Then</a:t>
            </a:r>
          </a:p>
          <a:p>
            <a:r>
              <a:rPr lang="es-ES" dirty="0" smtClean="0"/>
              <a:t>                  Res = a / b</a:t>
            </a:r>
          </a:p>
          <a:p>
            <a:r>
              <a:rPr lang="es-ES" dirty="0" smtClean="0"/>
              <a:t>                  MessageBox.Show(“Resultado es: “ &amp; Res)</a:t>
            </a:r>
          </a:p>
          <a:p>
            <a:r>
              <a:rPr lang="es-ES" dirty="0" smtClean="0"/>
              <a:t>          </a:t>
            </a:r>
            <a:r>
              <a:rPr lang="es-ES" dirty="0" smtClean="0">
                <a:solidFill>
                  <a:srgbClr val="0000FF"/>
                </a:solidFill>
              </a:rPr>
              <a:t>End If</a:t>
            </a:r>
          </a:p>
          <a:p>
            <a:endParaRPr lang="es-ES" dirty="0" smtClean="0">
              <a:solidFill>
                <a:srgbClr val="0000FF"/>
              </a:solidFill>
            </a:endParaRPr>
          </a:p>
          <a:p>
            <a:endParaRPr lang="es-ES" dirty="0" smtClean="0">
              <a:solidFill>
                <a:srgbClr val="0000FF"/>
              </a:solidFill>
            </a:endParaRPr>
          </a:p>
          <a:p>
            <a:endParaRPr lang="es-ES" dirty="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CONDICIONAL DOBLE </a:t>
            </a:r>
            <a:endParaRPr lang="es-ES" sz="1800" dirty="0"/>
          </a:p>
        </p:txBody>
      </p:sp>
      <p:pic>
        <p:nvPicPr>
          <p:cNvPr id="10" name="9 Imagen" descr="images.jpg"/>
          <p:cNvPicPr>
            <a:picLocks noChangeAspect="1"/>
          </p:cNvPicPr>
          <p:nvPr/>
        </p:nvPicPr>
        <p:blipFill>
          <a:blip r:embed="rId2"/>
          <a:stretch>
            <a:fillRect/>
          </a:stretch>
        </p:blipFill>
        <p:spPr>
          <a:xfrm>
            <a:off x="7715272" y="5715016"/>
            <a:ext cx="1104900" cy="590550"/>
          </a:xfrm>
          <a:prstGeom prst="rect">
            <a:avLst/>
          </a:prstGeom>
        </p:spPr>
      </p:pic>
      <p:sp>
        <p:nvSpPr>
          <p:cNvPr id="11" name="10 Rectángulo"/>
          <p:cNvSpPr/>
          <p:nvPr/>
        </p:nvSpPr>
        <p:spPr>
          <a:xfrm>
            <a:off x="785786" y="1643050"/>
            <a:ext cx="7000924" cy="4801314"/>
          </a:xfrm>
          <a:prstGeom prst="rect">
            <a:avLst/>
          </a:prstGeom>
        </p:spPr>
        <p:txBody>
          <a:bodyPr wrap="square">
            <a:spAutoFit/>
          </a:bodyPr>
          <a:lstStyle/>
          <a:p>
            <a:r>
              <a:rPr lang="en-US" b="1" dirty="0" smtClean="0"/>
              <a:t>Sintaxis condicional doble:</a:t>
            </a:r>
          </a:p>
          <a:p>
            <a:endParaRPr lang="en-US" dirty="0" smtClean="0"/>
          </a:p>
          <a:p>
            <a:r>
              <a:rPr lang="en-US" dirty="0" smtClean="0">
                <a:solidFill>
                  <a:srgbClr val="0000FF"/>
                </a:solidFill>
              </a:rPr>
              <a:t>If</a:t>
            </a:r>
            <a:r>
              <a:rPr lang="en-US" dirty="0" smtClean="0"/>
              <a:t> &lt;</a:t>
            </a:r>
            <a:r>
              <a:rPr lang="en-US" dirty="0" err="1" smtClean="0"/>
              <a:t>expresión</a:t>
            </a:r>
            <a:r>
              <a:rPr lang="en-US" dirty="0" smtClean="0"/>
              <a:t> a </a:t>
            </a:r>
            <a:r>
              <a:rPr lang="en-US" dirty="0" err="1" smtClean="0"/>
              <a:t>evaluar</a:t>
            </a:r>
            <a:r>
              <a:rPr lang="en-US" dirty="0" smtClean="0"/>
              <a:t>&gt; </a:t>
            </a:r>
            <a:r>
              <a:rPr lang="en-US" dirty="0" smtClean="0">
                <a:solidFill>
                  <a:srgbClr val="0000FF"/>
                </a:solidFill>
              </a:rPr>
              <a:t>Then</a:t>
            </a:r>
          </a:p>
          <a:p>
            <a:r>
              <a:rPr lang="es-ES" dirty="0" smtClean="0"/>
              <a:t>       &lt; Instrucción (si la expresión evaluada devuelve Verdadero)&gt;</a:t>
            </a:r>
          </a:p>
          <a:p>
            <a:r>
              <a:rPr lang="es-ES" dirty="0" err="1" smtClean="0">
                <a:solidFill>
                  <a:srgbClr val="0000FF"/>
                </a:solidFill>
              </a:rPr>
              <a:t>Else</a:t>
            </a:r>
            <a:endParaRPr lang="es-ES" dirty="0" smtClean="0">
              <a:solidFill>
                <a:srgbClr val="0000FF"/>
              </a:solidFill>
            </a:endParaRPr>
          </a:p>
          <a:p>
            <a:r>
              <a:rPr lang="es-ES" dirty="0" smtClean="0"/>
              <a:t>       &lt; Instrucción (si la expresión evaluada devuelve Falso)&gt;</a:t>
            </a:r>
          </a:p>
          <a:p>
            <a:r>
              <a:rPr lang="es-ES" dirty="0" smtClean="0">
                <a:solidFill>
                  <a:srgbClr val="0000FF"/>
                </a:solidFill>
              </a:rPr>
              <a:t>End If</a:t>
            </a:r>
          </a:p>
          <a:p>
            <a:endParaRPr lang="es-ES" dirty="0" smtClean="0">
              <a:solidFill>
                <a:srgbClr val="0000FF"/>
              </a:solidFill>
            </a:endParaRPr>
          </a:p>
          <a:p>
            <a:r>
              <a:rPr lang="es-ES" dirty="0" smtClean="0"/>
              <a:t>Ejemplo:</a:t>
            </a:r>
          </a:p>
          <a:p>
            <a:endParaRPr lang="es-ES" dirty="0" smtClean="0"/>
          </a:p>
          <a:p>
            <a:r>
              <a:rPr lang="es-ES" dirty="0" smtClean="0"/>
              <a:t>         </a:t>
            </a:r>
            <a:r>
              <a:rPr lang="es-ES" dirty="0" smtClean="0">
                <a:solidFill>
                  <a:srgbClr val="0000FF"/>
                </a:solidFill>
              </a:rPr>
              <a:t>If</a:t>
            </a:r>
            <a:r>
              <a:rPr lang="es-ES" dirty="0" smtClean="0"/>
              <a:t> b &lt;&gt; 0 </a:t>
            </a:r>
            <a:r>
              <a:rPr lang="es-ES" dirty="0" smtClean="0">
                <a:solidFill>
                  <a:srgbClr val="0000FF"/>
                </a:solidFill>
              </a:rPr>
              <a:t>Then</a:t>
            </a:r>
          </a:p>
          <a:p>
            <a:r>
              <a:rPr lang="es-ES" dirty="0" smtClean="0"/>
              <a:t>               Res = a / b</a:t>
            </a:r>
          </a:p>
          <a:p>
            <a:r>
              <a:rPr lang="es-ES" dirty="0" smtClean="0"/>
              <a:t>               MessageBox.Show(“Resultado es: “ &amp; Res)</a:t>
            </a:r>
          </a:p>
          <a:p>
            <a:r>
              <a:rPr lang="es-ES" dirty="0" smtClean="0"/>
              <a:t>        </a:t>
            </a:r>
            <a:r>
              <a:rPr lang="es-ES" dirty="0" err="1" smtClean="0">
                <a:solidFill>
                  <a:srgbClr val="0000FF"/>
                </a:solidFill>
              </a:rPr>
              <a:t>Else</a:t>
            </a:r>
            <a:endParaRPr lang="es-ES" dirty="0" smtClean="0">
              <a:solidFill>
                <a:srgbClr val="0000FF"/>
              </a:solidFill>
            </a:endParaRPr>
          </a:p>
          <a:p>
            <a:r>
              <a:rPr lang="es-ES" dirty="0" smtClean="0"/>
              <a:t>               MessageBox.Show(“ERROR División por 0”, “cuidado”)</a:t>
            </a:r>
          </a:p>
          <a:p>
            <a:r>
              <a:rPr lang="es-ES" dirty="0" smtClean="0"/>
              <a:t>        </a:t>
            </a:r>
            <a:r>
              <a:rPr lang="es-ES" dirty="0" smtClean="0">
                <a:solidFill>
                  <a:srgbClr val="0000FF"/>
                </a:solidFill>
              </a:rPr>
              <a:t>End If</a:t>
            </a:r>
          </a:p>
          <a:p>
            <a:endParaRPr lang="es-ES" dirty="0">
              <a:solidFill>
                <a:srgbClr val="0000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CONDICIONAL MULTIPLE </a:t>
            </a:r>
            <a:endParaRPr lang="es-ES" sz="1800" dirty="0"/>
          </a:p>
        </p:txBody>
      </p:sp>
      <p:pic>
        <p:nvPicPr>
          <p:cNvPr id="10" name="9 Imagen" descr="images.jpg"/>
          <p:cNvPicPr>
            <a:picLocks noChangeAspect="1"/>
          </p:cNvPicPr>
          <p:nvPr/>
        </p:nvPicPr>
        <p:blipFill>
          <a:blip r:embed="rId2"/>
          <a:stretch>
            <a:fillRect/>
          </a:stretch>
        </p:blipFill>
        <p:spPr>
          <a:xfrm>
            <a:off x="7715272" y="5715016"/>
            <a:ext cx="1104900" cy="590550"/>
          </a:xfrm>
          <a:prstGeom prst="rect">
            <a:avLst/>
          </a:prstGeom>
        </p:spPr>
      </p:pic>
      <p:sp>
        <p:nvSpPr>
          <p:cNvPr id="11" name="10 Rectángulo"/>
          <p:cNvSpPr/>
          <p:nvPr/>
        </p:nvSpPr>
        <p:spPr>
          <a:xfrm>
            <a:off x="571472" y="1928802"/>
            <a:ext cx="3857652" cy="3416320"/>
          </a:xfrm>
          <a:prstGeom prst="rect">
            <a:avLst/>
          </a:prstGeom>
        </p:spPr>
        <p:txBody>
          <a:bodyPr wrap="square">
            <a:spAutoFit/>
          </a:bodyPr>
          <a:lstStyle/>
          <a:p>
            <a:r>
              <a:rPr lang="en-US" b="1" dirty="0" smtClean="0"/>
              <a:t>Sintaxis condicional multiple:</a:t>
            </a:r>
          </a:p>
          <a:p>
            <a:endParaRPr lang="en-US" dirty="0" smtClean="0"/>
          </a:p>
          <a:p>
            <a:r>
              <a:rPr lang="es-ES" b="1" dirty="0" smtClean="0"/>
              <a:t>Sintaxis:</a:t>
            </a:r>
          </a:p>
          <a:p>
            <a:r>
              <a:rPr lang="es-ES" dirty="0" err="1" smtClean="0">
                <a:solidFill>
                  <a:srgbClr val="0000FF"/>
                </a:solidFill>
              </a:rPr>
              <a:t>Select</a:t>
            </a:r>
            <a:r>
              <a:rPr lang="es-ES" dirty="0" smtClean="0">
                <a:solidFill>
                  <a:srgbClr val="0000FF"/>
                </a:solidFill>
              </a:rPr>
              <a:t> Case </a:t>
            </a:r>
            <a:r>
              <a:rPr lang="es-ES" dirty="0" smtClean="0"/>
              <a:t>&lt;expresión a evaluar&gt;</a:t>
            </a:r>
          </a:p>
          <a:p>
            <a:r>
              <a:rPr lang="es-ES" dirty="0" smtClean="0">
                <a:solidFill>
                  <a:srgbClr val="0000FF"/>
                </a:solidFill>
              </a:rPr>
              <a:t>     Case </a:t>
            </a:r>
            <a:r>
              <a:rPr lang="es-ES" dirty="0" smtClean="0"/>
              <a:t>&lt;lista de expresiones&gt;</a:t>
            </a:r>
          </a:p>
          <a:p>
            <a:r>
              <a:rPr lang="es-ES" dirty="0" smtClean="0"/>
              <a:t>                 Instrucciones</a:t>
            </a:r>
          </a:p>
          <a:p>
            <a:r>
              <a:rPr lang="es-ES" dirty="0" smtClean="0"/>
              <a:t>     </a:t>
            </a:r>
            <a:r>
              <a:rPr lang="es-ES" dirty="0" smtClean="0">
                <a:solidFill>
                  <a:srgbClr val="0000FF"/>
                </a:solidFill>
              </a:rPr>
              <a:t>Case</a:t>
            </a:r>
            <a:r>
              <a:rPr lang="es-ES" dirty="0" smtClean="0"/>
              <a:t> &lt;otra lista de expresiones&gt;</a:t>
            </a:r>
          </a:p>
          <a:p>
            <a:r>
              <a:rPr lang="es-ES" dirty="0" smtClean="0"/>
              <a:t>                 Instrucciones</a:t>
            </a:r>
          </a:p>
          <a:p>
            <a:r>
              <a:rPr lang="es-ES" dirty="0" smtClean="0"/>
              <a:t>     </a:t>
            </a:r>
            <a:r>
              <a:rPr lang="es-ES" dirty="0" smtClean="0">
                <a:solidFill>
                  <a:srgbClr val="0000FF"/>
                </a:solidFill>
              </a:rPr>
              <a:t>Case</a:t>
            </a:r>
            <a:r>
              <a:rPr lang="es-ES" dirty="0" smtClean="0"/>
              <a:t> </a:t>
            </a:r>
            <a:r>
              <a:rPr lang="es-ES" dirty="0" err="1" smtClean="0"/>
              <a:t>Else</a:t>
            </a:r>
            <a:endParaRPr lang="es-ES" dirty="0" smtClean="0"/>
          </a:p>
          <a:p>
            <a:r>
              <a:rPr lang="es-ES" dirty="0" smtClean="0"/>
              <a:t>           ’si no se cumple ninguna de  </a:t>
            </a:r>
          </a:p>
          <a:p>
            <a:r>
              <a:rPr lang="es-ES" dirty="0" smtClean="0"/>
              <a:t>            las listas de expresiones</a:t>
            </a:r>
          </a:p>
          <a:p>
            <a:r>
              <a:rPr lang="es-ES" dirty="0" smtClean="0">
                <a:solidFill>
                  <a:srgbClr val="0000FF"/>
                </a:solidFill>
              </a:rPr>
              <a:t>End </a:t>
            </a:r>
            <a:r>
              <a:rPr lang="es-ES" dirty="0" err="1" smtClean="0">
                <a:solidFill>
                  <a:srgbClr val="0000FF"/>
                </a:solidFill>
              </a:rPr>
              <a:t>Select</a:t>
            </a:r>
            <a:endParaRPr lang="es-ES" dirty="0">
              <a:solidFill>
                <a:srgbClr val="0000FF"/>
              </a:solidFill>
            </a:endParaRPr>
          </a:p>
        </p:txBody>
      </p:sp>
      <p:sp>
        <p:nvSpPr>
          <p:cNvPr id="5" name="4 Rectángulo"/>
          <p:cNvSpPr/>
          <p:nvPr/>
        </p:nvSpPr>
        <p:spPr>
          <a:xfrm>
            <a:off x="4643438" y="1928802"/>
            <a:ext cx="3857652" cy="3416320"/>
          </a:xfrm>
          <a:prstGeom prst="rect">
            <a:avLst/>
          </a:prstGeom>
        </p:spPr>
        <p:txBody>
          <a:bodyPr wrap="square">
            <a:spAutoFit/>
          </a:bodyPr>
          <a:lstStyle/>
          <a:p>
            <a:r>
              <a:rPr lang="en-US" b="1" dirty="0" err="1" smtClean="0"/>
              <a:t>Ejemplo</a:t>
            </a:r>
            <a:r>
              <a:rPr lang="en-US" b="1" dirty="0" smtClean="0"/>
              <a:t>:</a:t>
            </a:r>
          </a:p>
          <a:p>
            <a:r>
              <a:rPr lang="es-ES" dirty="0" err="1" smtClean="0">
                <a:solidFill>
                  <a:srgbClr val="0000FF"/>
                </a:solidFill>
              </a:rPr>
              <a:t>Select</a:t>
            </a:r>
            <a:r>
              <a:rPr lang="es-ES" dirty="0" smtClean="0">
                <a:solidFill>
                  <a:srgbClr val="0000FF"/>
                </a:solidFill>
              </a:rPr>
              <a:t> Case </a:t>
            </a:r>
            <a:r>
              <a:rPr lang="es-ES" dirty="0" smtClean="0"/>
              <a:t>Edad</a:t>
            </a:r>
          </a:p>
          <a:p>
            <a:r>
              <a:rPr lang="es-ES" dirty="0" smtClean="0"/>
              <a:t>       </a:t>
            </a:r>
            <a:r>
              <a:rPr lang="es-ES" dirty="0" smtClean="0">
                <a:solidFill>
                  <a:srgbClr val="0000FF"/>
                </a:solidFill>
              </a:rPr>
              <a:t>Case </a:t>
            </a:r>
            <a:r>
              <a:rPr lang="es-ES" dirty="0" smtClean="0"/>
              <a:t>3</a:t>
            </a:r>
            <a:r>
              <a:rPr lang="es-ES" dirty="0" smtClean="0">
                <a:solidFill>
                  <a:srgbClr val="0000FF"/>
                </a:solidFill>
              </a:rPr>
              <a:t> : </a:t>
            </a:r>
            <a:r>
              <a:rPr lang="es-ES" dirty="0" smtClean="0"/>
              <a:t>’Instrucción a realizar</a:t>
            </a:r>
          </a:p>
          <a:p>
            <a:r>
              <a:rPr lang="es-ES" dirty="0" smtClean="0"/>
              <a:t>       </a:t>
            </a:r>
            <a:r>
              <a:rPr lang="es-ES" dirty="0" smtClean="0">
                <a:solidFill>
                  <a:srgbClr val="0000FF"/>
                </a:solidFill>
              </a:rPr>
              <a:t>Case</a:t>
            </a:r>
            <a:r>
              <a:rPr lang="es-ES" dirty="0" smtClean="0"/>
              <a:t> 6 </a:t>
            </a:r>
            <a:r>
              <a:rPr lang="es-ES" dirty="0" err="1" smtClean="0"/>
              <a:t>To</a:t>
            </a:r>
            <a:r>
              <a:rPr lang="es-ES" dirty="0" smtClean="0"/>
              <a:t> 11</a:t>
            </a:r>
          </a:p>
          <a:p>
            <a:r>
              <a:rPr lang="es-ES" dirty="0" smtClean="0"/>
              <a:t>                     ‘Instrucción a realizar</a:t>
            </a:r>
          </a:p>
          <a:p>
            <a:r>
              <a:rPr lang="es-ES" dirty="0" smtClean="0">
                <a:solidFill>
                  <a:srgbClr val="0000FF"/>
                </a:solidFill>
              </a:rPr>
              <a:t>       Case </a:t>
            </a:r>
            <a:r>
              <a:rPr lang="es-ES" dirty="0" smtClean="0"/>
              <a:t>14, 17</a:t>
            </a:r>
          </a:p>
          <a:p>
            <a:r>
              <a:rPr lang="es-ES" dirty="0" smtClean="0"/>
              <a:t>                     ‘Instrucción a realizar</a:t>
            </a:r>
          </a:p>
          <a:p>
            <a:r>
              <a:rPr lang="es-ES" dirty="0" smtClean="0"/>
              <a:t>       </a:t>
            </a:r>
            <a:r>
              <a:rPr lang="es-ES" dirty="0" smtClean="0">
                <a:solidFill>
                  <a:srgbClr val="0000FF"/>
                </a:solidFill>
              </a:rPr>
              <a:t>Case </a:t>
            </a:r>
            <a:r>
              <a:rPr lang="es-ES" dirty="0" err="1" smtClean="0">
                <a:solidFill>
                  <a:srgbClr val="0000FF"/>
                </a:solidFill>
              </a:rPr>
              <a:t>Is</a:t>
            </a:r>
            <a:r>
              <a:rPr lang="es-ES" dirty="0" smtClean="0">
                <a:solidFill>
                  <a:srgbClr val="0000FF"/>
                </a:solidFill>
              </a:rPr>
              <a:t> </a:t>
            </a:r>
            <a:r>
              <a:rPr lang="es-ES" dirty="0" smtClean="0"/>
              <a:t>&gt; 25</a:t>
            </a:r>
          </a:p>
          <a:p>
            <a:r>
              <a:rPr lang="es-ES" dirty="0" smtClean="0"/>
              <a:t>                     ’ Instrucción a realizar</a:t>
            </a:r>
          </a:p>
          <a:p>
            <a:r>
              <a:rPr lang="es-ES" dirty="0" smtClean="0"/>
              <a:t>       </a:t>
            </a:r>
            <a:r>
              <a:rPr lang="es-ES" dirty="0" smtClean="0">
                <a:solidFill>
                  <a:srgbClr val="0000FF"/>
                </a:solidFill>
              </a:rPr>
              <a:t>Case </a:t>
            </a:r>
            <a:r>
              <a:rPr lang="es-ES" dirty="0" err="1" smtClean="0">
                <a:solidFill>
                  <a:srgbClr val="0000FF"/>
                </a:solidFill>
              </a:rPr>
              <a:t>Else</a:t>
            </a:r>
            <a:endParaRPr lang="es-ES" dirty="0" smtClean="0">
              <a:solidFill>
                <a:srgbClr val="0000FF"/>
              </a:solidFill>
            </a:endParaRPr>
          </a:p>
          <a:p>
            <a:r>
              <a:rPr lang="es-ES" dirty="0" smtClean="0"/>
              <a:t>                     ’ Instrucción a realizar</a:t>
            </a:r>
          </a:p>
          <a:p>
            <a:r>
              <a:rPr lang="es-ES" dirty="0" smtClean="0">
                <a:solidFill>
                  <a:srgbClr val="0000FF"/>
                </a:solidFill>
              </a:rPr>
              <a:t>End </a:t>
            </a:r>
            <a:r>
              <a:rPr lang="es-ES" dirty="0" err="1" smtClean="0">
                <a:solidFill>
                  <a:srgbClr val="0000FF"/>
                </a:solidFill>
              </a:rPr>
              <a:t>Select</a:t>
            </a:r>
            <a:endParaRPr lang="en-US" dirty="0" smtClean="0">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REPETITIVA  FOR </a:t>
            </a:r>
            <a:endParaRPr lang="es-ES" sz="1800" dirty="0"/>
          </a:p>
        </p:txBody>
      </p:sp>
      <p:pic>
        <p:nvPicPr>
          <p:cNvPr id="10" name="9 Imagen" descr="images.jpg"/>
          <p:cNvPicPr>
            <a:picLocks noChangeAspect="1"/>
          </p:cNvPicPr>
          <p:nvPr/>
        </p:nvPicPr>
        <p:blipFill>
          <a:blip r:embed="rId2"/>
          <a:stretch>
            <a:fillRect/>
          </a:stretch>
        </p:blipFill>
        <p:spPr>
          <a:xfrm>
            <a:off x="7715272" y="5715016"/>
            <a:ext cx="1104900" cy="590550"/>
          </a:xfrm>
          <a:prstGeom prst="rect">
            <a:avLst/>
          </a:prstGeom>
        </p:spPr>
      </p:pic>
      <p:sp>
        <p:nvSpPr>
          <p:cNvPr id="11" name="10 Rectángulo"/>
          <p:cNvSpPr/>
          <p:nvPr/>
        </p:nvSpPr>
        <p:spPr>
          <a:xfrm>
            <a:off x="571472" y="1571612"/>
            <a:ext cx="8072494" cy="5355312"/>
          </a:xfrm>
          <a:prstGeom prst="rect">
            <a:avLst/>
          </a:prstGeom>
        </p:spPr>
        <p:txBody>
          <a:bodyPr wrap="square">
            <a:spAutoFit/>
          </a:bodyPr>
          <a:lstStyle/>
          <a:p>
            <a:r>
              <a:rPr lang="es-ES" b="1" dirty="0" smtClean="0"/>
              <a:t>Sintaxis:</a:t>
            </a:r>
          </a:p>
          <a:p>
            <a:r>
              <a:rPr lang="es-ES" dirty="0" err="1" smtClean="0">
                <a:solidFill>
                  <a:srgbClr val="0000FF"/>
                </a:solidFill>
              </a:rPr>
              <a:t>For</a:t>
            </a:r>
            <a:r>
              <a:rPr lang="es-ES" dirty="0" smtClean="0"/>
              <a:t> &lt;variable numérica&gt; = &lt;valor inicial&gt; </a:t>
            </a:r>
            <a:r>
              <a:rPr lang="es-ES" dirty="0" err="1" smtClean="0">
                <a:solidFill>
                  <a:srgbClr val="0000FF"/>
                </a:solidFill>
              </a:rPr>
              <a:t>To</a:t>
            </a:r>
            <a:r>
              <a:rPr lang="es-ES" dirty="0" smtClean="0"/>
              <a:t> &lt;valor final&gt; [</a:t>
            </a:r>
            <a:r>
              <a:rPr lang="es-ES" dirty="0" err="1" smtClean="0">
                <a:solidFill>
                  <a:srgbClr val="0000FF"/>
                </a:solidFill>
              </a:rPr>
              <a:t>Step</a:t>
            </a:r>
            <a:r>
              <a:rPr lang="es-ES" dirty="0" smtClean="0"/>
              <a:t> &lt;incremento&gt;]</a:t>
            </a:r>
          </a:p>
          <a:p>
            <a:endParaRPr lang="es-ES" dirty="0" smtClean="0"/>
          </a:p>
          <a:p>
            <a:r>
              <a:rPr lang="es-ES" dirty="0" smtClean="0"/>
              <a:t>                 ’contenido del bucle, lo que se va a repetir</a:t>
            </a:r>
          </a:p>
          <a:p>
            <a:r>
              <a:rPr lang="es-ES" dirty="0" err="1" smtClean="0">
                <a:solidFill>
                  <a:srgbClr val="0000FF"/>
                </a:solidFill>
              </a:rPr>
              <a:t>Next</a:t>
            </a:r>
            <a:endParaRPr lang="es-ES" dirty="0" smtClean="0">
              <a:solidFill>
                <a:srgbClr val="0000FF"/>
              </a:solidFill>
            </a:endParaRPr>
          </a:p>
          <a:p>
            <a:endParaRPr lang="es-ES" dirty="0" smtClean="0">
              <a:solidFill>
                <a:srgbClr val="0000FF"/>
              </a:solidFill>
            </a:endParaRPr>
          </a:p>
          <a:p>
            <a:r>
              <a:rPr lang="es-ES" dirty="0" smtClean="0"/>
              <a:t>Ejemplos:</a:t>
            </a:r>
          </a:p>
          <a:p>
            <a:endParaRPr lang="es-ES" dirty="0" smtClean="0">
              <a:solidFill>
                <a:srgbClr val="0000FF"/>
              </a:solidFill>
            </a:endParaRPr>
          </a:p>
          <a:p>
            <a:r>
              <a:rPr lang="en-US" dirty="0" smtClean="0">
                <a:solidFill>
                  <a:srgbClr val="0000FF"/>
                </a:solidFill>
              </a:rPr>
              <a:t>For</a:t>
            </a:r>
            <a:r>
              <a:rPr lang="en-US" dirty="0" smtClean="0"/>
              <a:t> </a:t>
            </a:r>
            <a:r>
              <a:rPr lang="en-US" dirty="0" err="1" smtClean="0"/>
              <a:t>i</a:t>
            </a:r>
            <a:r>
              <a:rPr lang="en-US" dirty="0" smtClean="0"/>
              <a:t> = 1 </a:t>
            </a:r>
            <a:r>
              <a:rPr lang="en-US" dirty="0" smtClean="0">
                <a:solidFill>
                  <a:srgbClr val="0000FF"/>
                </a:solidFill>
              </a:rPr>
              <a:t>To</a:t>
            </a:r>
            <a:r>
              <a:rPr lang="en-US" dirty="0" smtClean="0"/>
              <a:t> 100 </a:t>
            </a:r>
            <a:r>
              <a:rPr lang="en-US" dirty="0" smtClean="0">
                <a:solidFill>
                  <a:srgbClr val="0000FF"/>
                </a:solidFill>
              </a:rPr>
              <a:t>Step</a:t>
            </a:r>
            <a:r>
              <a:rPr lang="en-US" dirty="0" smtClean="0"/>
              <a:t> 2</a:t>
            </a:r>
          </a:p>
          <a:p>
            <a:r>
              <a:rPr lang="es-ES" dirty="0" smtClean="0"/>
              <a:t>               ’contará desde 1 hasta 100 de 2 en 2</a:t>
            </a:r>
          </a:p>
          <a:p>
            <a:r>
              <a:rPr lang="es-ES" dirty="0" smtClean="0"/>
              <a:t>               ’la variable i tomará los valores 1, 3, 5, etc.</a:t>
            </a:r>
          </a:p>
          <a:p>
            <a:r>
              <a:rPr lang="es-ES" dirty="0" err="1" smtClean="0">
                <a:solidFill>
                  <a:srgbClr val="0000FF"/>
                </a:solidFill>
              </a:rPr>
              <a:t>Next</a:t>
            </a:r>
            <a:endParaRPr lang="es-ES" dirty="0" smtClean="0">
              <a:solidFill>
                <a:srgbClr val="0000FF"/>
              </a:solidFill>
            </a:endParaRPr>
          </a:p>
          <a:p>
            <a:endParaRPr lang="es-ES" dirty="0" smtClean="0">
              <a:solidFill>
                <a:srgbClr val="0000FF"/>
              </a:solidFill>
            </a:endParaRPr>
          </a:p>
          <a:p>
            <a:r>
              <a:rPr lang="en-US" dirty="0" smtClean="0">
                <a:solidFill>
                  <a:srgbClr val="0000FF"/>
                </a:solidFill>
              </a:rPr>
              <a:t>For</a:t>
            </a:r>
            <a:r>
              <a:rPr lang="en-US" dirty="0" smtClean="0"/>
              <a:t> </a:t>
            </a:r>
            <a:r>
              <a:rPr lang="en-US" dirty="0" err="1" smtClean="0"/>
              <a:t>i</a:t>
            </a:r>
            <a:r>
              <a:rPr lang="en-US" dirty="0" smtClean="0"/>
              <a:t> = 10 </a:t>
            </a:r>
            <a:r>
              <a:rPr lang="en-US" dirty="0" smtClean="0">
                <a:solidFill>
                  <a:srgbClr val="0000FF"/>
                </a:solidFill>
              </a:rPr>
              <a:t>To</a:t>
            </a:r>
            <a:r>
              <a:rPr lang="en-US" dirty="0" smtClean="0"/>
              <a:t> 1 </a:t>
            </a:r>
            <a:r>
              <a:rPr lang="en-US" dirty="0" smtClean="0">
                <a:solidFill>
                  <a:srgbClr val="0000FF"/>
                </a:solidFill>
              </a:rPr>
              <a:t>Step</a:t>
            </a:r>
            <a:r>
              <a:rPr lang="en-US" dirty="0" smtClean="0"/>
              <a:t> -1</a:t>
            </a:r>
          </a:p>
          <a:p>
            <a:r>
              <a:rPr lang="es-ES" dirty="0" smtClean="0"/>
              <a:t>          ’contará desde 10 hasta 1</a:t>
            </a:r>
          </a:p>
          <a:p>
            <a:r>
              <a:rPr lang="es-ES" dirty="0" smtClean="0"/>
              <a:t>          ’la variable i tomará los valores 10, 9, 8, etc.</a:t>
            </a:r>
          </a:p>
          <a:p>
            <a:r>
              <a:rPr lang="es-ES" dirty="0" err="1" smtClean="0">
                <a:solidFill>
                  <a:srgbClr val="0000FF"/>
                </a:solidFill>
              </a:rPr>
              <a:t>Next</a:t>
            </a:r>
            <a:endParaRPr lang="es-ES" dirty="0" smtClean="0">
              <a:solidFill>
                <a:srgbClr val="0000FF"/>
              </a:solidFill>
            </a:endParaRPr>
          </a:p>
          <a:p>
            <a:endParaRPr lang="es-ES" dirty="0" smtClean="0">
              <a:solidFill>
                <a:srgbClr val="0000FF"/>
              </a:solidFill>
            </a:endParaRPr>
          </a:p>
          <a:p>
            <a:endParaRPr lang="es-ES" dirty="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REPETITIVA  WHILE</a:t>
            </a:r>
            <a:endParaRPr lang="es-ES" sz="1800" dirty="0"/>
          </a:p>
        </p:txBody>
      </p:sp>
      <p:pic>
        <p:nvPicPr>
          <p:cNvPr id="10" name="9 Imagen" descr="images.jpg"/>
          <p:cNvPicPr>
            <a:picLocks noChangeAspect="1"/>
          </p:cNvPicPr>
          <p:nvPr/>
        </p:nvPicPr>
        <p:blipFill>
          <a:blip r:embed="rId2"/>
          <a:stretch>
            <a:fillRect/>
          </a:stretch>
        </p:blipFill>
        <p:spPr>
          <a:xfrm>
            <a:off x="7500958" y="4643446"/>
            <a:ext cx="1104900" cy="590550"/>
          </a:xfrm>
          <a:prstGeom prst="rect">
            <a:avLst/>
          </a:prstGeom>
        </p:spPr>
      </p:pic>
      <p:sp>
        <p:nvSpPr>
          <p:cNvPr id="11" name="10 Rectángulo"/>
          <p:cNvSpPr/>
          <p:nvPr/>
        </p:nvSpPr>
        <p:spPr>
          <a:xfrm>
            <a:off x="571472" y="1785926"/>
            <a:ext cx="8072494" cy="3693319"/>
          </a:xfrm>
          <a:prstGeom prst="rect">
            <a:avLst/>
          </a:prstGeom>
        </p:spPr>
        <p:txBody>
          <a:bodyPr wrap="square">
            <a:spAutoFit/>
          </a:bodyPr>
          <a:lstStyle/>
          <a:p>
            <a:r>
              <a:rPr lang="es-ES" b="1" dirty="0" smtClean="0"/>
              <a:t>Sintaxis:</a:t>
            </a:r>
          </a:p>
          <a:p>
            <a:endParaRPr lang="es-ES" b="1" dirty="0" smtClean="0"/>
          </a:p>
          <a:p>
            <a:r>
              <a:rPr lang="es-ES" dirty="0" smtClean="0">
                <a:solidFill>
                  <a:srgbClr val="0000FF"/>
                </a:solidFill>
              </a:rPr>
              <a:t>While</a:t>
            </a:r>
            <a:r>
              <a:rPr lang="es-ES" dirty="0" smtClean="0"/>
              <a:t> &lt;expresión&gt;</a:t>
            </a:r>
          </a:p>
          <a:p>
            <a:r>
              <a:rPr lang="es-ES" dirty="0" smtClean="0"/>
              <a:t>              ‘ Lo que haya que hacer mientras se cumpla la expresión</a:t>
            </a:r>
          </a:p>
          <a:p>
            <a:r>
              <a:rPr lang="es-ES" dirty="0" smtClean="0">
                <a:solidFill>
                  <a:srgbClr val="0000FF"/>
                </a:solidFill>
              </a:rPr>
              <a:t>End While</a:t>
            </a:r>
          </a:p>
          <a:p>
            <a:endParaRPr lang="es-ES" dirty="0" smtClean="0">
              <a:solidFill>
                <a:srgbClr val="0000FF"/>
              </a:solidFill>
            </a:endParaRPr>
          </a:p>
          <a:p>
            <a:r>
              <a:rPr lang="es-ES" dirty="0" smtClean="0"/>
              <a:t>Ejemplo:</a:t>
            </a:r>
          </a:p>
          <a:p>
            <a:endParaRPr lang="es-ES" dirty="0" smtClean="0"/>
          </a:p>
          <a:p>
            <a:r>
              <a:rPr lang="es-ES" dirty="0" smtClean="0">
                <a:solidFill>
                  <a:srgbClr val="0000FF"/>
                </a:solidFill>
              </a:rPr>
              <a:t>While</a:t>
            </a:r>
            <a:r>
              <a:rPr lang="es-ES" dirty="0" smtClean="0"/>
              <a:t> i &lt; 10</a:t>
            </a:r>
          </a:p>
          <a:p>
            <a:r>
              <a:rPr lang="es-ES" dirty="0" smtClean="0"/>
              <a:t>       MessageBox.Show(“Numero = “ &amp; i)</a:t>
            </a:r>
          </a:p>
          <a:p>
            <a:r>
              <a:rPr lang="es-ES" dirty="0" smtClean="0"/>
              <a:t>       i = i + 1</a:t>
            </a:r>
          </a:p>
          <a:p>
            <a:r>
              <a:rPr lang="es-ES" dirty="0" smtClean="0">
                <a:solidFill>
                  <a:srgbClr val="0000FF"/>
                </a:solidFill>
              </a:rPr>
              <a:t>End While</a:t>
            </a:r>
          </a:p>
          <a:p>
            <a:endParaRPr lang="es-ES" dirty="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71604"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ESTRUCTURA REPETITIVA  DO / LOOP</a:t>
            </a:r>
            <a:endParaRPr lang="es-ES" sz="1800" dirty="0"/>
          </a:p>
        </p:txBody>
      </p:sp>
      <p:pic>
        <p:nvPicPr>
          <p:cNvPr id="10" name="9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11" name="10 Rectángulo"/>
          <p:cNvSpPr/>
          <p:nvPr/>
        </p:nvSpPr>
        <p:spPr>
          <a:xfrm>
            <a:off x="571472" y="1785926"/>
            <a:ext cx="8072494" cy="5078313"/>
          </a:xfrm>
          <a:prstGeom prst="rect">
            <a:avLst/>
          </a:prstGeom>
        </p:spPr>
        <p:txBody>
          <a:bodyPr wrap="square">
            <a:spAutoFit/>
          </a:bodyPr>
          <a:lstStyle/>
          <a:p>
            <a:r>
              <a:rPr lang="es-ES" b="1" dirty="0" smtClean="0"/>
              <a:t>Sintaxis:</a:t>
            </a:r>
          </a:p>
          <a:p>
            <a:endParaRPr lang="es-ES" b="1" dirty="0" smtClean="0"/>
          </a:p>
          <a:p>
            <a:r>
              <a:rPr lang="es-ES" dirty="0" smtClean="0">
                <a:solidFill>
                  <a:srgbClr val="0000FF"/>
                </a:solidFill>
              </a:rPr>
              <a:t>Do</a:t>
            </a:r>
          </a:p>
          <a:p>
            <a:r>
              <a:rPr lang="es-ES" dirty="0" smtClean="0"/>
              <a:t>       Instrucción</a:t>
            </a:r>
          </a:p>
          <a:p>
            <a:r>
              <a:rPr lang="es-ES" dirty="0" smtClean="0">
                <a:solidFill>
                  <a:srgbClr val="0000FF"/>
                </a:solidFill>
              </a:rPr>
              <a:t>Loop While </a:t>
            </a:r>
            <a:r>
              <a:rPr lang="es-ES" dirty="0" smtClean="0"/>
              <a:t>&lt;expresión&gt;</a:t>
            </a:r>
          </a:p>
          <a:p>
            <a:endParaRPr lang="es-ES" dirty="0" smtClean="0">
              <a:solidFill>
                <a:srgbClr val="0000FF"/>
              </a:solidFill>
            </a:endParaRPr>
          </a:p>
          <a:p>
            <a:r>
              <a:rPr lang="es-ES" dirty="0" smtClean="0"/>
              <a:t>NOTA: en la anterior expresión el ciclo se ejecuta por lo menos una sola vez en caso en que la expresión sea falsa. Esta es la diferencia con respecto al ciclo While.</a:t>
            </a:r>
          </a:p>
          <a:p>
            <a:endParaRPr lang="es-ES" dirty="0" smtClean="0"/>
          </a:p>
          <a:p>
            <a:r>
              <a:rPr lang="es-ES" dirty="0" smtClean="0"/>
              <a:t>Ejemplo:</a:t>
            </a:r>
          </a:p>
          <a:p>
            <a:endParaRPr lang="es-ES" dirty="0" smtClean="0"/>
          </a:p>
          <a:p>
            <a:r>
              <a:rPr lang="es-ES" dirty="0" smtClean="0">
                <a:solidFill>
                  <a:srgbClr val="0000FF"/>
                </a:solidFill>
              </a:rPr>
              <a:t>Do</a:t>
            </a:r>
          </a:p>
          <a:p>
            <a:r>
              <a:rPr lang="es-ES" dirty="0" smtClean="0"/>
              <a:t>       MessageBox.Show(“ HOLA a TODOS”,”SALUDO”)</a:t>
            </a:r>
          </a:p>
          <a:p>
            <a:r>
              <a:rPr lang="es-ES" dirty="0" smtClean="0"/>
              <a:t>       contador = contador +1</a:t>
            </a:r>
          </a:p>
          <a:p>
            <a:r>
              <a:rPr lang="es-ES" dirty="0" smtClean="0">
                <a:solidFill>
                  <a:srgbClr val="0000FF"/>
                </a:solidFill>
              </a:rPr>
              <a:t>Loop While</a:t>
            </a:r>
            <a:r>
              <a:rPr lang="es-ES" dirty="0" smtClean="0"/>
              <a:t> Contador &lt; 10</a:t>
            </a:r>
          </a:p>
          <a:p>
            <a:endParaRPr lang="es-ES"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FORMULARIOS y CONTROLES</a:t>
            </a:r>
            <a:endParaRPr lang="es-ES" sz="1800" dirty="0"/>
          </a:p>
        </p:txBody>
      </p:sp>
      <p:pic>
        <p:nvPicPr>
          <p:cNvPr id="11" name="10 Imagen" descr="FORM.JPG"/>
          <p:cNvPicPr>
            <a:picLocks noChangeAspect="1"/>
          </p:cNvPicPr>
          <p:nvPr/>
        </p:nvPicPr>
        <p:blipFill>
          <a:blip r:embed="rId2"/>
          <a:stretch>
            <a:fillRect/>
          </a:stretch>
        </p:blipFill>
        <p:spPr>
          <a:xfrm>
            <a:off x="285720" y="1714488"/>
            <a:ext cx="3438525" cy="2714644"/>
          </a:xfrm>
          <a:prstGeom prst="rect">
            <a:avLst/>
          </a:prstGeom>
        </p:spPr>
      </p:pic>
      <p:sp>
        <p:nvSpPr>
          <p:cNvPr id="12" name="11 Rectángulo"/>
          <p:cNvSpPr/>
          <p:nvPr/>
        </p:nvSpPr>
        <p:spPr>
          <a:xfrm>
            <a:off x="4000496" y="1785926"/>
            <a:ext cx="4572000" cy="4616648"/>
          </a:xfrm>
          <a:prstGeom prst="rect">
            <a:avLst/>
          </a:prstGeom>
        </p:spPr>
        <p:txBody>
          <a:bodyPr wrap="square">
            <a:spAutoFit/>
          </a:bodyPr>
          <a:lstStyle/>
          <a:p>
            <a:pPr algn="just"/>
            <a:r>
              <a:rPr lang="es-ES" sz="1400" b="1" dirty="0" smtClean="0"/>
              <a:t>DEFINICION:</a:t>
            </a:r>
            <a:r>
              <a:rPr lang="es-ES" sz="1400" dirty="0" smtClean="0"/>
              <a:t> Es una plantilla o ventana donde se insertan los diferentes controles de interfaz con los cuales interactúa el usuario. </a:t>
            </a:r>
          </a:p>
          <a:p>
            <a:pPr algn="just"/>
            <a:endParaRPr lang="es-ES" sz="1400" dirty="0" smtClean="0"/>
          </a:p>
          <a:p>
            <a:pPr algn="just"/>
            <a:r>
              <a:rPr lang="es-ES" sz="1400" b="1" dirty="0" smtClean="0"/>
              <a:t>TIPOS:</a:t>
            </a:r>
            <a:r>
              <a:rPr lang="es-ES" sz="1400" dirty="0" smtClean="0"/>
              <a:t> </a:t>
            </a:r>
          </a:p>
          <a:p>
            <a:pPr algn="just"/>
            <a:endParaRPr lang="es-ES" sz="1400" dirty="0" smtClean="0"/>
          </a:p>
          <a:p>
            <a:pPr algn="just">
              <a:buFont typeface="Arial" pitchFamily="34" charset="0"/>
              <a:buChar char="•"/>
            </a:pPr>
            <a:r>
              <a:rPr lang="es-ES" sz="1400" dirty="0" smtClean="0"/>
              <a:t> </a:t>
            </a:r>
            <a:r>
              <a:rPr lang="es-ES" sz="1400" dirty="0" smtClean="0">
                <a:solidFill>
                  <a:srgbClr val="0000FF"/>
                </a:solidFill>
              </a:rPr>
              <a:t>El formulario MDI:</a:t>
            </a:r>
            <a:r>
              <a:rPr lang="es-ES" sz="1400" dirty="0" smtClean="0"/>
              <a:t> Es un contenedor de otros formularios, por ejemplo tenemos las ventanas de Word que es un formulario MDI, ya que contiene o puede contener diversas ventanas de documentos abiertos.</a:t>
            </a:r>
          </a:p>
          <a:p>
            <a:pPr algn="just"/>
            <a:endParaRPr lang="es-ES" sz="1400" dirty="0" smtClean="0"/>
          </a:p>
          <a:p>
            <a:pPr algn="just">
              <a:buFont typeface="Arial" pitchFamily="34" charset="0"/>
              <a:buChar char="•"/>
            </a:pPr>
            <a:r>
              <a:rPr lang="es-ES" sz="1400" dirty="0" smtClean="0"/>
              <a:t> </a:t>
            </a:r>
            <a:r>
              <a:rPr lang="es-ES" sz="1400" dirty="0" smtClean="0">
                <a:solidFill>
                  <a:srgbClr val="0000FF"/>
                </a:solidFill>
              </a:rPr>
              <a:t>Los formularios Child:</a:t>
            </a:r>
            <a:r>
              <a:rPr lang="es-ES" sz="1400" dirty="0" smtClean="0"/>
              <a:t> Son aquellos formularios hijos, en otras palabras son todos aquellos formularios que van a ser contenidos en el formulario MDI.</a:t>
            </a:r>
          </a:p>
          <a:p>
            <a:pPr algn="just"/>
            <a:endParaRPr lang="es-ES" sz="1400" dirty="0" smtClean="0"/>
          </a:p>
          <a:p>
            <a:pPr>
              <a:buFont typeface="Arial" pitchFamily="34" charset="0"/>
              <a:buChar char="•"/>
            </a:pPr>
            <a:r>
              <a:rPr lang="es-ES" sz="1400" dirty="0" smtClean="0"/>
              <a:t> </a:t>
            </a:r>
            <a:r>
              <a:rPr lang="es-ES" sz="1400" dirty="0" smtClean="0">
                <a:solidFill>
                  <a:srgbClr val="0000FF"/>
                </a:solidFill>
              </a:rPr>
              <a:t>El formulario normal:</a:t>
            </a:r>
            <a:r>
              <a:rPr lang="es-ES" sz="1400" dirty="0" smtClean="0"/>
              <a:t> El que más vamos a usar, y el más común.</a:t>
            </a:r>
          </a:p>
          <a:p>
            <a:endParaRPr lang="es-ES" sz="1400" dirty="0" smtClean="0"/>
          </a:p>
          <a:p>
            <a:pPr>
              <a:buFont typeface="Arial" pitchFamily="34" charset="0"/>
              <a:buChar char="•"/>
            </a:pPr>
            <a:r>
              <a:rPr lang="es-ES" sz="1400" dirty="0" smtClean="0"/>
              <a:t> </a:t>
            </a:r>
            <a:r>
              <a:rPr lang="es-ES" sz="1400" dirty="0" smtClean="0">
                <a:solidFill>
                  <a:srgbClr val="0000FF"/>
                </a:solidFill>
              </a:rPr>
              <a:t>El formulario Parents</a:t>
            </a:r>
            <a:r>
              <a:rPr lang="es-ES" sz="1400" dirty="0" smtClean="0"/>
              <a:t>, que es aquel formulario que va a contener todos los controles de otro formulario, </a:t>
            </a:r>
            <a:endParaRPr lang="es-ES" dirty="0"/>
          </a:p>
        </p:txBody>
      </p:sp>
      <p:sp>
        <p:nvSpPr>
          <p:cNvPr id="13" name="12 Rectángulo redondeado"/>
          <p:cNvSpPr/>
          <p:nvPr/>
        </p:nvSpPr>
        <p:spPr>
          <a:xfrm>
            <a:off x="357158" y="4500570"/>
            <a:ext cx="3286148" cy="7143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smtClean="0"/>
              <a:t>Click  en el Logo de Visual Studio para ver controles</a:t>
            </a:r>
            <a:endParaRPr lang="es-ES" dirty="0"/>
          </a:p>
        </p:txBody>
      </p:sp>
      <p:pic>
        <p:nvPicPr>
          <p:cNvPr id="14" name="13 Imagen" descr="vs.JPG">
            <a:hlinkClick r:id="rId3"/>
          </p:cNvPr>
          <p:cNvPicPr>
            <a:picLocks noChangeAspect="1"/>
          </p:cNvPicPr>
          <p:nvPr/>
        </p:nvPicPr>
        <p:blipFill>
          <a:blip r:embed="rId4"/>
          <a:stretch>
            <a:fillRect/>
          </a:stretch>
        </p:blipFill>
        <p:spPr>
          <a:xfrm>
            <a:off x="285720" y="5500702"/>
            <a:ext cx="3429024" cy="60007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EJEMPLOS DE ALGUNOS CONTROLES</a:t>
            </a:r>
            <a:endParaRPr lang="es-ES" sz="1800" dirty="0"/>
          </a:p>
        </p:txBody>
      </p:sp>
      <p:pic>
        <p:nvPicPr>
          <p:cNvPr id="28" name="27 Imagen" descr="LABELS.JPG"/>
          <p:cNvPicPr>
            <a:picLocks noChangeAspect="1"/>
          </p:cNvPicPr>
          <p:nvPr/>
        </p:nvPicPr>
        <p:blipFill>
          <a:blip r:embed="rId2"/>
          <a:stretch>
            <a:fillRect/>
          </a:stretch>
        </p:blipFill>
        <p:spPr>
          <a:xfrm>
            <a:off x="1214414" y="1714488"/>
            <a:ext cx="6974196" cy="4295794"/>
          </a:xfrm>
          <a:prstGeom prst="rect">
            <a:avLst/>
          </a:prstGeom>
        </p:spPr>
      </p:pic>
      <p:pic>
        <p:nvPicPr>
          <p:cNvPr id="29" name="28 Imagen" descr="images.jpg"/>
          <p:cNvPicPr>
            <a:picLocks noChangeAspect="1"/>
          </p:cNvPicPr>
          <p:nvPr/>
        </p:nvPicPr>
        <p:blipFill>
          <a:blip r:embed="rId3"/>
          <a:stretch>
            <a:fillRect/>
          </a:stretch>
        </p:blipFill>
        <p:spPr>
          <a:xfrm>
            <a:off x="7643834" y="5643578"/>
            <a:ext cx="1104900" cy="5905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EJEMPLOS DE ALGUNOS CONTROLES</a:t>
            </a:r>
            <a:endParaRPr lang="es-ES" sz="1800" dirty="0"/>
          </a:p>
        </p:txBody>
      </p:sp>
      <p:pic>
        <p:nvPicPr>
          <p:cNvPr id="11" name="10 Imagen" descr="LABELS.JPG"/>
          <p:cNvPicPr>
            <a:picLocks noChangeAspect="1"/>
          </p:cNvPicPr>
          <p:nvPr/>
        </p:nvPicPr>
        <p:blipFill>
          <a:blip r:embed="rId2"/>
          <a:stretch>
            <a:fillRect/>
          </a:stretch>
        </p:blipFill>
        <p:spPr>
          <a:xfrm>
            <a:off x="1571604" y="1285860"/>
            <a:ext cx="5343525" cy="4933950"/>
          </a:xfrm>
          <a:prstGeom prst="rect">
            <a:avLst/>
          </a:prstGeom>
        </p:spPr>
      </p:pic>
      <p:pic>
        <p:nvPicPr>
          <p:cNvPr id="12" name="11 Imagen" descr="images.jpg"/>
          <p:cNvPicPr>
            <a:picLocks noChangeAspect="1"/>
          </p:cNvPicPr>
          <p:nvPr/>
        </p:nvPicPr>
        <p:blipFill>
          <a:blip r:embed="rId3"/>
          <a:stretch>
            <a:fillRect/>
          </a:stretch>
        </p:blipFill>
        <p:spPr>
          <a:xfrm>
            <a:off x="7643834" y="5643578"/>
            <a:ext cx="1104900" cy="5905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63713" y="122238"/>
            <a:ext cx="6237287" cy="949308"/>
          </a:xfrm>
        </p:spPr>
        <p:txBody>
          <a:bodyPr/>
          <a:lstStyle/>
          <a:p>
            <a:r>
              <a:rPr lang="es-ES" sz="2800" dirty="0" smtClean="0"/>
              <a:t>MICROSOFT .NET FRAMEWORK</a:t>
            </a:r>
            <a:endParaRPr lang="es-ES" sz="2800" dirty="0"/>
          </a:p>
        </p:txBody>
      </p:sp>
      <p:sp>
        <p:nvSpPr>
          <p:cNvPr id="9219" name="Rectangle 3"/>
          <p:cNvSpPr>
            <a:spLocks noGrp="1" noChangeArrowheads="1"/>
          </p:cNvSpPr>
          <p:nvPr>
            <p:ph type="body" idx="1"/>
          </p:nvPr>
        </p:nvSpPr>
        <p:spPr>
          <a:xfrm>
            <a:off x="500034" y="1500174"/>
            <a:ext cx="7643866" cy="4630751"/>
          </a:xfrm>
        </p:spPr>
        <p:txBody>
          <a:bodyPr/>
          <a:lstStyle/>
          <a:p>
            <a:pPr algn="just"/>
            <a:r>
              <a:rPr lang="es-ES" sz="1400" dirty="0" smtClean="0"/>
              <a:t>.NET Framework es un entorno para construir, instalar y ejecutar servicios Web y otras aplicaciones. Estas son implementadas mediante </a:t>
            </a:r>
            <a:r>
              <a:rPr lang="es-ES" sz="1400" b="1" dirty="0" smtClean="0">
                <a:solidFill>
                  <a:srgbClr val="0070C0"/>
                </a:solidFill>
              </a:rPr>
              <a:t>Visual Studio .NET</a:t>
            </a:r>
            <a:r>
              <a:rPr lang="es-ES" sz="1400" dirty="0" smtClean="0"/>
              <a:t>.</a:t>
            </a:r>
          </a:p>
          <a:p>
            <a:pPr>
              <a:buNone/>
            </a:pPr>
            <a:endParaRPr lang="es-ES" sz="1400" dirty="0" smtClean="0"/>
          </a:p>
          <a:p>
            <a:pPr algn="just"/>
            <a:r>
              <a:rPr lang="es-ES" sz="1400" dirty="0" smtClean="0"/>
              <a:t>.NET Framework consta de dos componentes principales: el Common Language Runtime (CLR) y la librería de clases .NET Framework.</a:t>
            </a:r>
          </a:p>
          <a:p>
            <a:pPr algn="just">
              <a:buNone/>
            </a:pPr>
            <a:endParaRPr lang="es-ES" sz="1400" dirty="0" smtClean="0"/>
          </a:p>
          <a:p>
            <a:pPr algn="just"/>
            <a:r>
              <a:rPr lang="es-ES" sz="1400" dirty="0" smtClean="0"/>
              <a:t>El .NET Framework es el corazón de .NET,</a:t>
            </a:r>
            <a:endParaRPr lang="es-ES" sz="2000" dirty="0" smtClean="0"/>
          </a:p>
        </p:txBody>
      </p:sp>
      <p:graphicFrame>
        <p:nvGraphicFramePr>
          <p:cNvPr id="7" name="6 Diagrama"/>
          <p:cNvGraphicFramePr/>
          <p:nvPr/>
        </p:nvGraphicFramePr>
        <p:xfrm>
          <a:off x="642910" y="3571876"/>
          <a:ext cx="4214842" cy="2492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Flecha derecha"/>
          <p:cNvSpPr/>
          <p:nvPr/>
        </p:nvSpPr>
        <p:spPr>
          <a:xfrm>
            <a:off x="4357686" y="3857628"/>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derecha"/>
          <p:cNvSpPr/>
          <p:nvPr/>
        </p:nvSpPr>
        <p:spPr>
          <a:xfrm>
            <a:off x="4929190" y="5643578"/>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redondeado"/>
          <p:cNvSpPr/>
          <p:nvPr/>
        </p:nvSpPr>
        <p:spPr>
          <a:xfrm>
            <a:off x="5500694" y="3643314"/>
            <a:ext cx="250033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C++, C#, Visual Basic</a:t>
            </a:r>
            <a:endParaRPr lang="es-ES" dirty="0">
              <a:solidFill>
                <a:srgbClr val="002060"/>
              </a:solidFill>
            </a:endParaRPr>
          </a:p>
        </p:txBody>
      </p:sp>
      <p:sp>
        <p:nvSpPr>
          <p:cNvPr id="11" name="10 Rectángulo redondeado"/>
          <p:cNvSpPr/>
          <p:nvPr/>
        </p:nvSpPr>
        <p:spPr>
          <a:xfrm>
            <a:off x="6000760" y="5214950"/>
            <a:ext cx="242889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CPU Intel, AMD, Windows XP, Windows Vista, Windows 2003 etc.</a:t>
            </a:r>
            <a:endParaRPr lang="es-ES" dirty="0">
              <a:solidFill>
                <a:srgbClr val="002060"/>
              </a:solidFill>
            </a:endParaRPr>
          </a:p>
        </p:txBody>
      </p:sp>
      <p:sp>
        <p:nvSpPr>
          <p:cNvPr id="12" name="11 Flecha derecha"/>
          <p:cNvSpPr/>
          <p:nvPr/>
        </p:nvSpPr>
        <p:spPr>
          <a:xfrm>
            <a:off x="4643438" y="4714884"/>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redondeado"/>
          <p:cNvSpPr/>
          <p:nvPr/>
        </p:nvSpPr>
        <p:spPr>
          <a:xfrm>
            <a:off x="5786446" y="4643446"/>
            <a:ext cx="1785950"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Portabilidad</a:t>
            </a:r>
            <a:endParaRPr lang="es-ES"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EJEMPLOS DE ALGUNOS CONTROLES</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pic>
        <p:nvPicPr>
          <p:cNvPr id="5" name="4 Imagen" descr="LABELS.JPG"/>
          <p:cNvPicPr>
            <a:picLocks noChangeAspect="1"/>
          </p:cNvPicPr>
          <p:nvPr/>
        </p:nvPicPr>
        <p:blipFill>
          <a:blip r:embed="rId3"/>
          <a:stretch>
            <a:fillRect/>
          </a:stretch>
        </p:blipFill>
        <p:spPr>
          <a:xfrm>
            <a:off x="785786" y="1500174"/>
            <a:ext cx="3714776" cy="4752989"/>
          </a:xfrm>
          <a:prstGeom prst="rect">
            <a:avLst/>
          </a:prstGeom>
        </p:spPr>
      </p:pic>
      <p:cxnSp>
        <p:nvCxnSpPr>
          <p:cNvPr id="8" name="7 Conector angular"/>
          <p:cNvCxnSpPr/>
          <p:nvPr/>
        </p:nvCxnSpPr>
        <p:spPr>
          <a:xfrm flipV="1">
            <a:off x="3286116" y="5643578"/>
            <a:ext cx="1643074" cy="21431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 name="9 Rectángulo redondeado"/>
          <p:cNvSpPr/>
          <p:nvPr/>
        </p:nvSpPr>
        <p:spPr>
          <a:xfrm>
            <a:off x="5143504" y="5214950"/>
            <a:ext cx="2000264" cy="100013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dirty="0" smtClean="0"/>
              <a:t>Para cerrar aplicación:</a:t>
            </a:r>
          </a:p>
          <a:p>
            <a:pPr algn="ctr"/>
            <a:r>
              <a:rPr lang="es-ES" sz="1400" dirty="0" smtClean="0"/>
              <a:t>Close()</a:t>
            </a:r>
            <a:endParaRPr lang="es-ES" sz="1400" dirty="0"/>
          </a:p>
        </p:txBody>
      </p:sp>
      <p:pic>
        <p:nvPicPr>
          <p:cNvPr id="2050" name="Picture 2"/>
          <p:cNvPicPr>
            <a:picLocks noChangeAspect="1" noChangeArrowheads="1"/>
          </p:cNvPicPr>
          <p:nvPr/>
        </p:nvPicPr>
        <p:blipFill>
          <a:blip r:embed="rId4"/>
          <a:srcRect/>
          <a:stretch>
            <a:fillRect/>
          </a:stretch>
        </p:blipFill>
        <p:spPr bwMode="auto">
          <a:xfrm>
            <a:off x="4572000" y="1714488"/>
            <a:ext cx="4048121" cy="857250"/>
          </a:xfrm>
          <a:prstGeom prst="rect">
            <a:avLst/>
          </a:prstGeom>
          <a:noFill/>
          <a:ln w="9525">
            <a:noFill/>
            <a:miter lim="800000"/>
            <a:headEnd/>
            <a:tailEnd/>
          </a:ln>
          <a:effectLst/>
        </p:spPr>
      </p:pic>
      <p:sp>
        <p:nvSpPr>
          <p:cNvPr id="14" name="13 Rectángulo redondeado"/>
          <p:cNvSpPr/>
          <p:nvPr/>
        </p:nvSpPr>
        <p:spPr>
          <a:xfrm>
            <a:off x="5143504" y="3000372"/>
            <a:ext cx="3143272" cy="157163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sz="1400" dirty="0" smtClean="0"/>
              <a:t>TextBox1.Text = “ “</a:t>
            </a:r>
          </a:p>
          <a:p>
            <a:r>
              <a:rPr lang="es-ES" sz="1400" dirty="0" smtClean="0"/>
              <a:t>TextBox2.Text = “ “</a:t>
            </a:r>
          </a:p>
          <a:p>
            <a:r>
              <a:rPr lang="es-ES" sz="1400" dirty="0" smtClean="0"/>
              <a:t>TextBox3.Text = “ “</a:t>
            </a:r>
          </a:p>
          <a:p>
            <a:r>
              <a:rPr lang="es-ES" sz="1400" dirty="0" smtClean="0"/>
              <a:t>TextBox4.Text = “ “</a:t>
            </a:r>
          </a:p>
          <a:p>
            <a:r>
              <a:rPr lang="es-ES" sz="1400" dirty="0" smtClean="0"/>
              <a:t>TextBox5.Text = “ “</a:t>
            </a:r>
          </a:p>
          <a:p>
            <a:r>
              <a:rPr lang="es-ES" sz="1400" dirty="0" smtClean="0"/>
              <a:t>TextBox1.Focus()</a:t>
            </a:r>
          </a:p>
          <a:p>
            <a:pPr algn="ctr"/>
            <a:endParaRPr lang="es-ES" sz="1400" dirty="0"/>
          </a:p>
        </p:txBody>
      </p:sp>
      <p:sp>
        <p:nvSpPr>
          <p:cNvPr id="15" name="14 Flecha abajo"/>
          <p:cNvSpPr/>
          <p:nvPr/>
        </p:nvSpPr>
        <p:spPr>
          <a:xfrm>
            <a:off x="6572264" y="2643182"/>
            <a:ext cx="285752" cy="28575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cxnSp>
        <p:nvCxnSpPr>
          <p:cNvPr id="20" name="19 Conector angular"/>
          <p:cNvCxnSpPr/>
          <p:nvPr/>
        </p:nvCxnSpPr>
        <p:spPr>
          <a:xfrm flipV="1">
            <a:off x="2071670" y="3714752"/>
            <a:ext cx="3000396" cy="2071702"/>
          </a:xfrm>
          <a:prstGeom prst="bentConnector3">
            <a:avLst>
              <a:gd name="adj1" fmla="val 3863"/>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EJEMPLOS DE ALGUNOS CONTROLES</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pic>
        <p:nvPicPr>
          <p:cNvPr id="5" name="4 Imagen" descr="FORM.JPG"/>
          <p:cNvPicPr>
            <a:picLocks noChangeAspect="1"/>
          </p:cNvPicPr>
          <p:nvPr/>
        </p:nvPicPr>
        <p:blipFill>
          <a:blip r:embed="rId3"/>
          <a:stretch>
            <a:fillRect/>
          </a:stretch>
        </p:blipFill>
        <p:spPr>
          <a:xfrm>
            <a:off x="1214414" y="1500174"/>
            <a:ext cx="6572250" cy="2362200"/>
          </a:xfrm>
          <a:prstGeom prst="rect">
            <a:avLst/>
          </a:prstGeom>
        </p:spPr>
      </p:pic>
      <p:sp>
        <p:nvSpPr>
          <p:cNvPr id="6" name="5 Rectángulo"/>
          <p:cNvSpPr/>
          <p:nvPr/>
        </p:nvSpPr>
        <p:spPr>
          <a:xfrm>
            <a:off x="785786" y="4071942"/>
            <a:ext cx="6643734" cy="1815882"/>
          </a:xfrm>
          <a:prstGeom prst="rect">
            <a:avLst/>
          </a:prstGeom>
        </p:spPr>
        <p:txBody>
          <a:bodyPr wrap="square">
            <a:spAutoFit/>
          </a:bodyPr>
          <a:lstStyle/>
          <a:p>
            <a:r>
              <a:rPr lang="es-ES" sz="1400" b="1" dirty="0" smtClean="0"/>
              <a:t>Button1 (Evento Cick)</a:t>
            </a:r>
          </a:p>
          <a:p>
            <a:r>
              <a:rPr lang="es-ES" sz="1400" dirty="0" smtClean="0"/>
              <a:t>            Label1.Text = "</a:t>
            </a:r>
            <a:r>
              <a:rPr lang="es-ES" sz="1400" dirty="0" smtClean="0">
                <a:solidFill>
                  <a:schemeClr val="accent5">
                    <a:lumMod val="50000"/>
                  </a:schemeClr>
                </a:solidFill>
              </a:rPr>
              <a:t>Joel Martin Chuco Marrufo</a:t>
            </a:r>
            <a:r>
              <a:rPr lang="es-ES" sz="1400" dirty="0" smtClean="0"/>
              <a:t>"</a:t>
            </a:r>
          </a:p>
          <a:p>
            <a:r>
              <a:rPr lang="es-ES" sz="1400" b="1" dirty="0" smtClean="0"/>
              <a:t>Button2 (Evento Cick)</a:t>
            </a:r>
          </a:p>
          <a:p>
            <a:r>
              <a:rPr lang="es-ES" sz="1400" dirty="0" smtClean="0"/>
              <a:t>            Label1.Text = "</a:t>
            </a:r>
            <a:r>
              <a:rPr lang="es-ES" sz="1400" dirty="0" smtClean="0">
                <a:solidFill>
                  <a:schemeClr val="accent5">
                    <a:lumMod val="50000"/>
                  </a:schemeClr>
                </a:solidFill>
              </a:rPr>
              <a:t>Yo Estudie en el Instituto Superior Tecnológico Argentina</a:t>
            </a:r>
            <a:r>
              <a:rPr lang="es-ES" sz="1400" dirty="0" smtClean="0"/>
              <a:t>"</a:t>
            </a:r>
          </a:p>
          <a:p>
            <a:r>
              <a:rPr lang="es-ES" sz="1400" b="1" dirty="0" smtClean="0"/>
              <a:t>Button3 (Evento Cick)</a:t>
            </a:r>
          </a:p>
          <a:p>
            <a:r>
              <a:rPr lang="es-ES" sz="1400" dirty="0" smtClean="0"/>
              <a:t>            Label1.Text = "</a:t>
            </a:r>
            <a:r>
              <a:rPr lang="es-ES" sz="1400" dirty="0" smtClean="0">
                <a:solidFill>
                  <a:schemeClr val="accent5">
                    <a:lumMod val="50000"/>
                  </a:schemeClr>
                </a:solidFill>
              </a:rPr>
              <a:t>Naci el 15 de septiembre de 1984</a:t>
            </a:r>
            <a:r>
              <a:rPr lang="es-ES" sz="1400" dirty="0" smtClean="0"/>
              <a:t>“</a:t>
            </a:r>
          </a:p>
          <a:p>
            <a:r>
              <a:rPr lang="es-ES" sz="1400" b="1" dirty="0" smtClean="0"/>
              <a:t>Button4 (Evento Cick)</a:t>
            </a:r>
          </a:p>
          <a:p>
            <a:r>
              <a:rPr lang="es-ES" sz="1400" dirty="0" smtClean="0"/>
              <a:t>            Close()</a:t>
            </a:r>
            <a:endParaRPr lang="es-E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Cuadros de Dialogo MSGBOX</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5" name="4 Rectángulo"/>
          <p:cNvSpPr/>
          <p:nvPr/>
        </p:nvSpPr>
        <p:spPr>
          <a:xfrm>
            <a:off x="571472" y="1643050"/>
            <a:ext cx="7572428" cy="2585323"/>
          </a:xfrm>
          <a:prstGeom prst="rect">
            <a:avLst/>
          </a:prstGeom>
        </p:spPr>
        <p:txBody>
          <a:bodyPr wrap="square">
            <a:spAutoFit/>
          </a:bodyPr>
          <a:lstStyle/>
          <a:p>
            <a:pPr algn="just"/>
            <a:r>
              <a:rPr lang="es-ES" dirty="0" smtClean="0"/>
              <a:t>El MSGBOX es una ventana que nos muestra un mensaje en el centro de la pantalla. Su sintaxis es la siguiente:</a:t>
            </a:r>
          </a:p>
          <a:p>
            <a:pPr algn="just"/>
            <a:endParaRPr lang="es-ES" dirty="0" smtClean="0"/>
          </a:p>
          <a:p>
            <a:r>
              <a:rPr lang="es-ES" dirty="0" err="1" smtClean="0"/>
              <a:t>MsgBox</a:t>
            </a:r>
            <a:r>
              <a:rPr lang="es-ES" dirty="0" smtClean="0"/>
              <a:t>(</a:t>
            </a:r>
            <a:r>
              <a:rPr lang="es-ES" dirty="0" smtClean="0">
                <a:solidFill>
                  <a:schemeClr val="accent5">
                    <a:lumMod val="50000"/>
                  </a:schemeClr>
                </a:solidFill>
              </a:rPr>
              <a:t>Mensaje</a:t>
            </a:r>
            <a:r>
              <a:rPr lang="es-ES" dirty="0" smtClean="0"/>
              <a:t>, Tipo de Mensaje, </a:t>
            </a:r>
            <a:r>
              <a:rPr lang="es-ES" dirty="0" smtClean="0">
                <a:solidFill>
                  <a:schemeClr val="accent5">
                    <a:lumMod val="50000"/>
                  </a:schemeClr>
                </a:solidFill>
              </a:rPr>
              <a:t>Titulo</a:t>
            </a:r>
            <a:r>
              <a:rPr lang="es-ES" dirty="0" smtClean="0"/>
              <a:t>)</a:t>
            </a:r>
          </a:p>
          <a:p>
            <a:endParaRPr lang="es-ES" dirty="0" smtClean="0"/>
          </a:p>
          <a:p>
            <a:r>
              <a:rPr lang="es-ES" dirty="0" smtClean="0"/>
              <a:t>Por ejemplo:</a:t>
            </a:r>
          </a:p>
          <a:p>
            <a:r>
              <a:rPr lang="es-ES" dirty="0" smtClean="0"/>
              <a:t>          </a:t>
            </a:r>
            <a:r>
              <a:rPr lang="es-ES" sz="1600" dirty="0" smtClean="0"/>
              <a:t>MsgBox("</a:t>
            </a:r>
            <a:r>
              <a:rPr lang="es-ES" sz="1600" dirty="0" smtClean="0">
                <a:solidFill>
                  <a:schemeClr val="accent5">
                    <a:lumMod val="50000"/>
                  </a:schemeClr>
                </a:solidFill>
              </a:rPr>
              <a:t>¿Desea Salir de la Aplicación?</a:t>
            </a:r>
            <a:r>
              <a:rPr lang="es-ES" sz="1600" dirty="0" smtClean="0"/>
              <a:t>", MsgBoxStyle.YesNo, "</a:t>
            </a:r>
            <a:r>
              <a:rPr lang="es-ES" sz="1600" dirty="0" smtClean="0">
                <a:solidFill>
                  <a:schemeClr val="accent5">
                    <a:lumMod val="50000"/>
                  </a:schemeClr>
                </a:solidFill>
              </a:rPr>
              <a:t>Sistema</a:t>
            </a:r>
            <a:r>
              <a:rPr lang="es-ES" sz="1600" dirty="0" smtClean="0"/>
              <a:t>")</a:t>
            </a:r>
          </a:p>
          <a:p>
            <a:endParaRPr lang="es-ES" dirty="0" smtClean="0"/>
          </a:p>
          <a:p>
            <a:r>
              <a:rPr lang="es-ES" dirty="0" smtClean="0"/>
              <a:t>El mensaje que nos mostrara será el siguiente:</a:t>
            </a:r>
            <a:endParaRPr lang="es-ES" dirty="0"/>
          </a:p>
        </p:txBody>
      </p:sp>
      <p:pic>
        <p:nvPicPr>
          <p:cNvPr id="6" name="5 Imagen" descr="Dibujo.JPG"/>
          <p:cNvPicPr>
            <a:picLocks noChangeAspect="1"/>
          </p:cNvPicPr>
          <p:nvPr/>
        </p:nvPicPr>
        <p:blipFill>
          <a:blip r:embed="rId3"/>
          <a:stretch>
            <a:fillRect/>
          </a:stretch>
        </p:blipFill>
        <p:spPr>
          <a:xfrm>
            <a:off x="3000364" y="4357694"/>
            <a:ext cx="2805248" cy="164307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 Cuadros de Dialogo MSGBOX</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5" name="4 Rectángulo"/>
          <p:cNvSpPr/>
          <p:nvPr/>
        </p:nvSpPr>
        <p:spPr>
          <a:xfrm>
            <a:off x="571472" y="1643050"/>
            <a:ext cx="7572428" cy="1846659"/>
          </a:xfrm>
          <a:prstGeom prst="rect">
            <a:avLst/>
          </a:prstGeom>
        </p:spPr>
        <p:txBody>
          <a:bodyPr wrap="square">
            <a:spAutoFit/>
          </a:bodyPr>
          <a:lstStyle/>
          <a:p>
            <a:pPr algn="just"/>
            <a:r>
              <a:rPr lang="es-ES" dirty="0" smtClean="0"/>
              <a:t>Para programar un MsgBox:</a:t>
            </a:r>
          </a:p>
          <a:p>
            <a:pPr algn="just"/>
            <a:endParaRPr lang="es-ES" dirty="0" smtClean="0"/>
          </a:p>
          <a:p>
            <a:pPr algn="just"/>
            <a:r>
              <a:rPr lang="es-ES" dirty="0" smtClean="0"/>
              <a:t>Por ejemplo:</a:t>
            </a:r>
          </a:p>
          <a:p>
            <a:pPr algn="just"/>
            <a:r>
              <a:rPr lang="es-ES" dirty="0" smtClean="0"/>
              <a:t>      </a:t>
            </a:r>
          </a:p>
          <a:p>
            <a:pPr algn="just"/>
            <a:r>
              <a:rPr lang="es-ES" sz="1400" dirty="0" smtClean="0"/>
              <a:t>      </a:t>
            </a:r>
            <a:r>
              <a:rPr lang="es-ES" sz="1400" dirty="0" err="1" smtClean="0">
                <a:solidFill>
                  <a:srgbClr val="0000FF"/>
                </a:solidFill>
              </a:rPr>
              <a:t>If</a:t>
            </a:r>
            <a:r>
              <a:rPr lang="es-ES" sz="1400" dirty="0" smtClean="0"/>
              <a:t> MsgBox("¿Desea Salir?", MsgBoxStyle.YesNo, "Sistema") = MsgBoxResult.Yes</a:t>
            </a:r>
          </a:p>
          <a:p>
            <a:pPr algn="just"/>
            <a:r>
              <a:rPr lang="es-ES" sz="1400" dirty="0" smtClean="0">
                <a:solidFill>
                  <a:srgbClr val="0000FF"/>
                </a:solidFill>
              </a:rPr>
              <a:t>      </a:t>
            </a:r>
            <a:r>
              <a:rPr lang="es-ES" sz="1400" dirty="0" smtClean="0"/>
              <a:t>            Close()</a:t>
            </a:r>
          </a:p>
          <a:p>
            <a:pPr algn="just"/>
            <a:r>
              <a:rPr lang="es-ES" sz="1400" dirty="0" smtClean="0"/>
              <a:t>     </a:t>
            </a:r>
            <a:r>
              <a:rPr lang="es-ES" sz="1400" dirty="0" smtClean="0">
                <a:solidFill>
                  <a:srgbClr val="0000FF"/>
                </a:solidFill>
              </a:rPr>
              <a:t>End If</a:t>
            </a:r>
            <a:endParaRPr lang="es-ES" sz="1400" dirty="0">
              <a:solidFill>
                <a:srgbClr val="0000FF"/>
              </a:solidFill>
            </a:endParaRPr>
          </a:p>
        </p:txBody>
      </p:sp>
      <p:pic>
        <p:nvPicPr>
          <p:cNvPr id="6" name="5 Imagen" descr="Dibujo.JPG"/>
          <p:cNvPicPr>
            <a:picLocks noChangeAspect="1"/>
          </p:cNvPicPr>
          <p:nvPr/>
        </p:nvPicPr>
        <p:blipFill>
          <a:blip r:embed="rId3"/>
          <a:stretch>
            <a:fillRect/>
          </a:stretch>
        </p:blipFill>
        <p:spPr>
          <a:xfrm>
            <a:off x="3000364" y="3714752"/>
            <a:ext cx="2805248" cy="164307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FUNCIONES DE TIPO CADENA</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5" name="4 Rectángulo"/>
          <p:cNvSpPr/>
          <p:nvPr/>
        </p:nvSpPr>
        <p:spPr>
          <a:xfrm>
            <a:off x="571472" y="1500174"/>
            <a:ext cx="8001056" cy="5232202"/>
          </a:xfrm>
          <a:prstGeom prst="rect">
            <a:avLst/>
          </a:prstGeom>
        </p:spPr>
        <p:txBody>
          <a:bodyPr wrap="square">
            <a:spAutoFit/>
          </a:bodyPr>
          <a:lstStyle/>
          <a:p>
            <a:pPr algn="just">
              <a:buFont typeface="Arial" pitchFamily="34" charset="0"/>
              <a:buChar char="•"/>
            </a:pPr>
            <a:r>
              <a:rPr lang="es-ES" sz="1200" b="1" dirty="0" smtClean="0"/>
              <a:t> </a:t>
            </a:r>
            <a:r>
              <a:rPr lang="es-ES" sz="1400" b="1" dirty="0" err="1" smtClean="0">
                <a:solidFill>
                  <a:srgbClr val="0000FF"/>
                </a:solidFill>
              </a:rPr>
              <a:t>Right</a:t>
            </a:r>
            <a:r>
              <a:rPr lang="es-ES" sz="1400" b="1" dirty="0" smtClean="0">
                <a:solidFill>
                  <a:srgbClr val="0000FF"/>
                </a:solidFill>
              </a:rPr>
              <a:t>: </a:t>
            </a:r>
            <a:r>
              <a:rPr lang="es-ES" sz="1400" dirty="0" smtClean="0"/>
              <a:t>Obtiene de una cadena, una cantidad de caracteres empezando por la derecha:   Sintaxis; </a:t>
            </a:r>
            <a:r>
              <a:rPr lang="es-ES" sz="1400" dirty="0" err="1" smtClean="0"/>
              <a:t>Microsoft.VisualBasic.Right</a:t>
            </a:r>
            <a:r>
              <a:rPr lang="es-ES" sz="1400" dirty="0" smtClean="0"/>
              <a:t>(</a:t>
            </a:r>
            <a:r>
              <a:rPr lang="es-ES" sz="1400" dirty="0" err="1" smtClean="0"/>
              <a:t>Cadena,N</a:t>
            </a:r>
            <a:r>
              <a:rPr lang="es-ES" sz="1400" dirty="0" smtClean="0"/>
              <a:t>).</a:t>
            </a:r>
          </a:p>
          <a:p>
            <a:pPr algn="just"/>
            <a:endParaRPr lang="es-ES" sz="1400" dirty="0" smtClean="0"/>
          </a:p>
          <a:p>
            <a:pPr algn="just">
              <a:buFont typeface="Arial" pitchFamily="34" charset="0"/>
              <a:buChar char="•"/>
            </a:pPr>
            <a:r>
              <a:rPr lang="es-ES" sz="1400" b="1" dirty="0" smtClean="0"/>
              <a:t> </a:t>
            </a:r>
            <a:r>
              <a:rPr lang="es-ES" sz="1400" b="1" dirty="0" err="1" smtClean="0">
                <a:solidFill>
                  <a:srgbClr val="0000FF"/>
                </a:solidFill>
              </a:rPr>
              <a:t>Left</a:t>
            </a:r>
            <a:r>
              <a:rPr lang="es-ES" sz="1400" b="1" dirty="0" smtClean="0">
                <a:solidFill>
                  <a:srgbClr val="0000FF"/>
                </a:solidFill>
              </a:rPr>
              <a:t>: </a:t>
            </a:r>
            <a:r>
              <a:rPr lang="es-ES" sz="1400" dirty="0" smtClean="0"/>
              <a:t>Obtiene de una cadena, una cantidad de caracteres empezando por la izquierda: Sintaxis; </a:t>
            </a:r>
            <a:r>
              <a:rPr lang="es-ES" sz="1400" dirty="0" err="1" smtClean="0"/>
              <a:t>Microsoft.VisualBasic.Left</a:t>
            </a:r>
            <a:r>
              <a:rPr lang="es-ES" sz="1400" dirty="0" smtClean="0"/>
              <a:t>(</a:t>
            </a:r>
            <a:r>
              <a:rPr lang="es-ES" sz="1400" dirty="0" err="1" smtClean="0"/>
              <a:t>Cadena,N</a:t>
            </a:r>
            <a:r>
              <a:rPr lang="es-ES" sz="1400" dirty="0" smtClean="0"/>
              <a:t>)</a:t>
            </a:r>
          </a:p>
          <a:p>
            <a:pPr algn="just"/>
            <a:endParaRPr lang="es-ES" sz="1400" dirty="0" smtClean="0"/>
          </a:p>
          <a:p>
            <a:pPr algn="just">
              <a:buFont typeface="Arial" pitchFamily="34" charset="0"/>
              <a:buChar char="•"/>
            </a:pPr>
            <a:r>
              <a:rPr lang="es-ES" sz="1400" b="1" dirty="0" smtClean="0"/>
              <a:t> </a:t>
            </a:r>
            <a:r>
              <a:rPr lang="es-ES" sz="1400" b="1" dirty="0" err="1" smtClean="0">
                <a:solidFill>
                  <a:srgbClr val="0000FF"/>
                </a:solidFill>
              </a:rPr>
              <a:t>Mid</a:t>
            </a:r>
            <a:r>
              <a:rPr lang="es-ES" sz="1400" b="1" dirty="0" smtClean="0">
                <a:solidFill>
                  <a:srgbClr val="0000FF"/>
                </a:solidFill>
              </a:rPr>
              <a:t>: </a:t>
            </a:r>
            <a:r>
              <a:rPr lang="es-ES" sz="1400" dirty="0" smtClean="0"/>
              <a:t>Obtiene de una cadena, una cantidad de caracteres a partir de una posición determinada: Sintaxis; </a:t>
            </a:r>
            <a:r>
              <a:rPr lang="es-ES" sz="1400" dirty="0" err="1" smtClean="0"/>
              <a:t>Microsoft.VisualBasic.Mid</a:t>
            </a:r>
            <a:r>
              <a:rPr lang="es-ES" sz="1400" dirty="0" smtClean="0"/>
              <a:t>(</a:t>
            </a:r>
            <a:r>
              <a:rPr lang="es-ES" sz="1400" dirty="0" err="1" smtClean="0"/>
              <a:t>Cadena,N</a:t>
            </a:r>
            <a:r>
              <a:rPr lang="es-ES" sz="1400" dirty="0" smtClean="0"/>
              <a:t>).</a:t>
            </a:r>
          </a:p>
          <a:p>
            <a:pPr algn="just"/>
            <a:endParaRPr lang="es-ES" sz="1400" dirty="0" smtClean="0"/>
          </a:p>
          <a:p>
            <a:pPr algn="just">
              <a:buFont typeface="Arial" pitchFamily="34" charset="0"/>
              <a:buChar char="•"/>
            </a:pPr>
            <a:r>
              <a:rPr lang="es-ES" sz="1400" dirty="0" smtClean="0">
                <a:solidFill>
                  <a:srgbClr val="0000FF"/>
                </a:solidFill>
              </a:rPr>
              <a:t> </a:t>
            </a:r>
            <a:r>
              <a:rPr lang="es-ES" sz="1400" b="1" dirty="0" err="1" smtClean="0">
                <a:solidFill>
                  <a:srgbClr val="0000FF"/>
                </a:solidFill>
              </a:rPr>
              <a:t>Len</a:t>
            </a:r>
            <a:r>
              <a:rPr lang="es-ES" sz="1400" b="1" dirty="0" smtClean="0">
                <a:solidFill>
                  <a:srgbClr val="0000FF"/>
                </a:solidFill>
              </a:rPr>
              <a:t>: </a:t>
            </a:r>
            <a:r>
              <a:rPr lang="es-ES" sz="1400" dirty="0" smtClean="0"/>
              <a:t>Obtiene la longitud de una cadena, es decir la cantidad de caracteres que contiene incluyendo los espacios en blanco: Sintaxis; </a:t>
            </a:r>
            <a:r>
              <a:rPr lang="es-ES" sz="1400" dirty="0" err="1" smtClean="0"/>
              <a:t>Len</a:t>
            </a:r>
            <a:r>
              <a:rPr lang="es-ES" sz="1400" dirty="0" smtClean="0"/>
              <a:t>(Cadena).</a:t>
            </a:r>
          </a:p>
          <a:p>
            <a:pPr algn="just"/>
            <a:endParaRPr lang="es-ES" sz="1400" dirty="0" smtClean="0"/>
          </a:p>
          <a:p>
            <a:pPr algn="just">
              <a:buFont typeface="Arial" pitchFamily="34" charset="0"/>
              <a:buChar char="•"/>
            </a:pPr>
            <a:r>
              <a:rPr lang="es-ES" sz="1400" b="1" dirty="0" smtClean="0"/>
              <a:t> </a:t>
            </a:r>
            <a:r>
              <a:rPr lang="es-ES" sz="1400" b="1" dirty="0" err="1" smtClean="0">
                <a:solidFill>
                  <a:srgbClr val="0000FF"/>
                </a:solidFill>
              </a:rPr>
              <a:t>StrConv</a:t>
            </a:r>
            <a:r>
              <a:rPr lang="es-ES" sz="1400" b="1" dirty="0" smtClean="0">
                <a:solidFill>
                  <a:srgbClr val="0000FF"/>
                </a:solidFill>
              </a:rPr>
              <a:t>: </a:t>
            </a:r>
            <a:r>
              <a:rPr lang="es-ES" sz="1400" dirty="0" smtClean="0"/>
              <a:t>Convierte una cadena en 3 formas diferentes, en mayúsculas = 1, minúsculas = 2, la primera letra de cada palabra en mayúsculas = 3; Sintaxis; </a:t>
            </a:r>
            <a:r>
              <a:rPr lang="es-ES" sz="1400" dirty="0" err="1" smtClean="0"/>
              <a:t>StrConv</a:t>
            </a:r>
            <a:r>
              <a:rPr lang="es-ES" sz="1400" dirty="0" smtClean="0"/>
              <a:t>(</a:t>
            </a:r>
            <a:r>
              <a:rPr lang="es-ES" sz="1400" dirty="0" err="1" smtClean="0"/>
              <a:t>Cadena,Valor</a:t>
            </a:r>
            <a:r>
              <a:rPr lang="es-ES" sz="1400" dirty="0" smtClean="0"/>
              <a:t>)</a:t>
            </a:r>
          </a:p>
          <a:p>
            <a:pPr algn="just">
              <a:buFont typeface="Arial" pitchFamily="34" charset="0"/>
              <a:buChar char="•"/>
            </a:pPr>
            <a:endParaRPr lang="es-ES" sz="1400" dirty="0" smtClean="0"/>
          </a:p>
          <a:p>
            <a:pPr algn="just">
              <a:buFont typeface="Arial" pitchFamily="34" charset="0"/>
              <a:buChar char="•"/>
            </a:pPr>
            <a:r>
              <a:rPr lang="es-ES" sz="1400" dirty="0" smtClean="0"/>
              <a:t>  </a:t>
            </a:r>
            <a:r>
              <a:rPr lang="es-ES" sz="1400" b="1" dirty="0" err="1" smtClean="0">
                <a:solidFill>
                  <a:srgbClr val="0000FF"/>
                </a:solidFill>
              </a:rPr>
              <a:t>InStr</a:t>
            </a:r>
            <a:r>
              <a:rPr lang="es-ES" sz="1400" b="1" dirty="0" smtClean="0">
                <a:solidFill>
                  <a:srgbClr val="0000FF"/>
                </a:solidFill>
              </a:rPr>
              <a:t>: </a:t>
            </a:r>
            <a:r>
              <a:rPr lang="es-ES" sz="1400" dirty="0" smtClean="0"/>
              <a:t>Obtiene un número que indica la posición de una </a:t>
            </a:r>
            <a:r>
              <a:rPr lang="es-ES" sz="1400" dirty="0" err="1" smtClean="0"/>
              <a:t>subcadena</a:t>
            </a:r>
            <a:r>
              <a:rPr lang="es-ES" sz="1400" dirty="0" smtClean="0"/>
              <a:t> dentro de una cadena: Sintaxis; </a:t>
            </a:r>
            <a:r>
              <a:rPr lang="es-ES" sz="1400" dirty="0" err="1" smtClean="0"/>
              <a:t>InStr</a:t>
            </a:r>
            <a:r>
              <a:rPr lang="es-ES" sz="1400" dirty="0" smtClean="0"/>
              <a:t>(</a:t>
            </a:r>
            <a:r>
              <a:rPr lang="es-ES" sz="1400" dirty="0" err="1" smtClean="0"/>
              <a:t>Cadena,SubCadena</a:t>
            </a:r>
            <a:r>
              <a:rPr lang="es-ES" sz="1400" dirty="0" smtClean="0"/>
              <a:t>).</a:t>
            </a:r>
          </a:p>
          <a:p>
            <a:pPr algn="just"/>
            <a:endParaRPr lang="es-ES" sz="1400" dirty="0" smtClean="0"/>
          </a:p>
          <a:p>
            <a:pPr algn="just">
              <a:buFont typeface="Arial" pitchFamily="34" charset="0"/>
              <a:buChar char="•"/>
            </a:pPr>
            <a:r>
              <a:rPr lang="es-ES" sz="1400" b="1" dirty="0" smtClean="0"/>
              <a:t>  </a:t>
            </a:r>
            <a:r>
              <a:rPr lang="es-ES" sz="1400" b="1" dirty="0" err="1" smtClean="0">
                <a:solidFill>
                  <a:srgbClr val="0000FF"/>
                </a:solidFill>
              </a:rPr>
              <a:t>LTrim</a:t>
            </a:r>
            <a:r>
              <a:rPr lang="es-ES" sz="1400" b="1" dirty="0" smtClean="0">
                <a:solidFill>
                  <a:srgbClr val="0000FF"/>
                </a:solidFill>
              </a:rPr>
              <a:t>: </a:t>
            </a:r>
            <a:r>
              <a:rPr lang="es-ES" sz="1400" dirty="0" smtClean="0"/>
              <a:t>Quita los espacios en blanco al inicio de una cadena: Sintaxis; </a:t>
            </a:r>
            <a:r>
              <a:rPr lang="es-ES" sz="1400" dirty="0" err="1" smtClean="0"/>
              <a:t>LTrim</a:t>
            </a:r>
            <a:r>
              <a:rPr lang="es-ES" sz="1400" dirty="0" smtClean="0"/>
              <a:t>(Cadena)</a:t>
            </a:r>
          </a:p>
          <a:p>
            <a:pPr algn="just"/>
            <a:endParaRPr lang="es-ES" sz="1400" dirty="0" smtClean="0"/>
          </a:p>
          <a:p>
            <a:pPr algn="just">
              <a:buFont typeface="Arial" pitchFamily="34" charset="0"/>
              <a:buChar char="•"/>
            </a:pPr>
            <a:r>
              <a:rPr lang="es-ES" sz="1400" dirty="0" smtClean="0"/>
              <a:t>  </a:t>
            </a:r>
            <a:r>
              <a:rPr lang="es-ES" sz="1400" b="1" dirty="0" err="1" smtClean="0">
                <a:solidFill>
                  <a:srgbClr val="0000FF"/>
                </a:solidFill>
              </a:rPr>
              <a:t>UCase</a:t>
            </a:r>
            <a:r>
              <a:rPr lang="es-ES" sz="1400" b="1" dirty="0" smtClean="0">
                <a:solidFill>
                  <a:srgbClr val="0000FF"/>
                </a:solidFill>
              </a:rPr>
              <a:t>: </a:t>
            </a:r>
            <a:r>
              <a:rPr lang="es-ES" sz="1400" dirty="0" smtClean="0"/>
              <a:t>Convierte una cadena en mayúsculas: Sintaxis; </a:t>
            </a:r>
            <a:r>
              <a:rPr lang="es-ES" sz="1400" dirty="0" err="1" smtClean="0"/>
              <a:t>UCase</a:t>
            </a:r>
            <a:r>
              <a:rPr lang="es-ES" sz="1400" dirty="0" smtClean="0"/>
              <a:t>(Cadena) </a:t>
            </a:r>
          </a:p>
          <a:p>
            <a:pPr algn="just"/>
            <a:endParaRPr lang="es-ES" sz="1400" dirty="0" smtClean="0"/>
          </a:p>
          <a:p>
            <a:pPr algn="just">
              <a:buFont typeface="Arial" pitchFamily="34" charset="0"/>
              <a:buChar char="•"/>
            </a:pPr>
            <a:r>
              <a:rPr lang="es-ES" sz="1400" b="1" dirty="0" smtClean="0"/>
              <a:t>  </a:t>
            </a:r>
            <a:r>
              <a:rPr lang="es-ES" sz="1400" b="1" dirty="0" err="1" smtClean="0">
                <a:solidFill>
                  <a:srgbClr val="0000FF"/>
                </a:solidFill>
              </a:rPr>
              <a:t>LCase</a:t>
            </a:r>
            <a:r>
              <a:rPr lang="es-ES" sz="1400" b="1" dirty="0" smtClean="0">
                <a:solidFill>
                  <a:srgbClr val="0000FF"/>
                </a:solidFill>
              </a:rPr>
              <a:t>: </a:t>
            </a:r>
            <a:r>
              <a:rPr lang="es-ES" sz="1400" dirty="0" smtClean="0"/>
              <a:t>Convierte una cadena en minúsculas: Sintaxis; </a:t>
            </a:r>
            <a:r>
              <a:rPr lang="es-ES" sz="1400" dirty="0" err="1" smtClean="0"/>
              <a:t>LCase</a:t>
            </a:r>
            <a:r>
              <a:rPr lang="es-ES" sz="1400" dirty="0" smtClean="0"/>
              <a:t>(Cadena)</a:t>
            </a:r>
          </a:p>
          <a:p>
            <a:pPr algn="just">
              <a:buFont typeface="Arial" pitchFamily="34" charset="0"/>
              <a:buChar char="•"/>
            </a:pPr>
            <a:endParaRPr lang="es-ES" sz="12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INPUTBOX</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5" name="4 Rectángulo"/>
          <p:cNvSpPr/>
          <p:nvPr/>
        </p:nvSpPr>
        <p:spPr>
          <a:xfrm>
            <a:off x="571472" y="1500174"/>
            <a:ext cx="8001056" cy="2923877"/>
          </a:xfrm>
          <a:prstGeom prst="rect">
            <a:avLst/>
          </a:prstGeom>
        </p:spPr>
        <p:txBody>
          <a:bodyPr wrap="square">
            <a:spAutoFit/>
          </a:bodyPr>
          <a:lstStyle/>
          <a:p>
            <a:pPr algn="just"/>
            <a:r>
              <a:rPr lang="es-ES" sz="1400" b="1" dirty="0" smtClean="0"/>
              <a:t>El INPUTBOX es una ventana que le permite al usuario el ingreso de datos.</a:t>
            </a:r>
          </a:p>
          <a:p>
            <a:pPr algn="just"/>
            <a:r>
              <a:rPr lang="es-ES" sz="1400" b="1" dirty="0" smtClean="0"/>
              <a:t>Su sintaxis es la siguiente:</a:t>
            </a:r>
          </a:p>
          <a:p>
            <a:pPr algn="just"/>
            <a:endParaRPr lang="es-ES" sz="1200" dirty="0" smtClean="0"/>
          </a:p>
          <a:p>
            <a:pPr algn="just"/>
            <a:r>
              <a:rPr lang="es-ES" sz="1200" b="1" dirty="0" err="1" smtClean="0"/>
              <a:t>InputBox</a:t>
            </a:r>
            <a:r>
              <a:rPr lang="es-ES" sz="1200" b="1" dirty="0" smtClean="0"/>
              <a:t>(Mensaje, Titulo, Valor Pred., Columna, Fila)</a:t>
            </a:r>
          </a:p>
          <a:p>
            <a:pPr algn="just"/>
            <a:r>
              <a:rPr lang="es-ES" sz="1200" dirty="0" smtClean="0"/>
              <a:t> </a:t>
            </a:r>
          </a:p>
          <a:p>
            <a:pPr algn="just">
              <a:buFont typeface="Arial" pitchFamily="34" charset="0"/>
              <a:buChar char="•"/>
            </a:pPr>
            <a:r>
              <a:rPr lang="es-ES" sz="1200" b="1" dirty="0" smtClean="0">
                <a:solidFill>
                  <a:srgbClr val="0000FF"/>
                </a:solidFill>
              </a:rPr>
              <a:t> Mensaje:</a:t>
            </a:r>
            <a:r>
              <a:rPr lang="es-ES" sz="1200" b="1" dirty="0" smtClean="0"/>
              <a:t>  </a:t>
            </a:r>
            <a:r>
              <a:rPr lang="es-ES" sz="1200" dirty="0" smtClean="0"/>
              <a:t>Es el mensaje que se desea mostrar cuando se pida el dato a ingresar.</a:t>
            </a:r>
          </a:p>
          <a:p>
            <a:pPr algn="just"/>
            <a:endParaRPr lang="es-ES" sz="1200" dirty="0" smtClean="0"/>
          </a:p>
          <a:p>
            <a:pPr algn="just">
              <a:buFont typeface="Arial" pitchFamily="34" charset="0"/>
              <a:buChar char="•"/>
            </a:pPr>
            <a:r>
              <a:rPr lang="es-ES" sz="1200" b="1" dirty="0" smtClean="0">
                <a:solidFill>
                  <a:srgbClr val="0000FF"/>
                </a:solidFill>
              </a:rPr>
              <a:t> Titulo:</a:t>
            </a:r>
            <a:r>
              <a:rPr lang="es-ES" sz="1200" b="1" dirty="0" smtClean="0"/>
              <a:t> </a:t>
            </a:r>
            <a:r>
              <a:rPr lang="es-ES" sz="1200" dirty="0" smtClean="0"/>
              <a:t>Es el titulo de la ventana.</a:t>
            </a:r>
          </a:p>
          <a:p>
            <a:pPr algn="just"/>
            <a:endParaRPr lang="es-ES" sz="1200" b="1" dirty="0" smtClean="0"/>
          </a:p>
          <a:p>
            <a:pPr algn="just">
              <a:buFont typeface="Arial" pitchFamily="34" charset="0"/>
              <a:buChar char="•"/>
            </a:pPr>
            <a:r>
              <a:rPr lang="es-ES" sz="1200" b="1" dirty="0" smtClean="0">
                <a:solidFill>
                  <a:srgbClr val="0000FF"/>
                </a:solidFill>
              </a:rPr>
              <a:t>  Valor:</a:t>
            </a:r>
            <a:r>
              <a:rPr lang="es-ES" sz="1200" b="1" dirty="0" smtClean="0"/>
              <a:t> </a:t>
            </a:r>
            <a:r>
              <a:rPr lang="es-ES" sz="1200" dirty="0" smtClean="0"/>
              <a:t>Predeterminado Es el valor que se muestra en forma automática para ser ingresado.</a:t>
            </a:r>
          </a:p>
          <a:p>
            <a:pPr algn="just"/>
            <a:endParaRPr lang="es-ES" sz="1200" dirty="0" smtClean="0"/>
          </a:p>
          <a:p>
            <a:pPr algn="just">
              <a:buFont typeface="Arial" pitchFamily="34" charset="0"/>
              <a:buChar char="•"/>
            </a:pPr>
            <a:r>
              <a:rPr lang="es-ES" sz="1200" b="1" dirty="0" smtClean="0">
                <a:solidFill>
                  <a:srgbClr val="0000FF"/>
                </a:solidFill>
              </a:rPr>
              <a:t>  Columna:</a:t>
            </a:r>
            <a:r>
              <a:rPr lang="es-ES" sz="1200" b="1" dirty="0" smtClean="0"/>
              <a:t> </a:t>
            </a:r>
            <a:r>
              <a:rPr lang="es-ES" sz="1200" dirty="0" smtClean="0"/>
              <a:t>Es un valor que indica la posición horizontal del formulario, donde se desea que se muestre la ventana.</a:t>
            </a:r>
          </a:p>
          <a:p>
            <a:pPr algn="just"/>
            <a:endParaRPr lang="es-ES" sz="1200" dirty="0" smtClean="0"/>
          </a:p>
          <a:p>
            <a:pPr algn="just">
              <a:buFont typeface="Arial" pitchFamily="34" charset="0"/>
              <a:buChar char="•"/>
            </a:pPr>
            <a:r>
              <a:rPr lang="es-ES" sz="1200" b="1" dirty="0" smtClean="0">
                <a:solidFill>
                  <a:srgbClr val="0000FF"/>
                </a:solidFill>
              </a:rPr>
              <a:t>  Fila:</a:t>
            </a:r>
            <a:r>
              <a:rPr lang="es-ES" sz="1200" b="1" dirty="0" smtClean="0"/>
              <a:t> </a:t>
            </a:r>
            <a:r>
              <a:rPr lang="es-ES" sz="1200" dirty="0" smtClean="0"/>
              <a:t>Es un valor que indica la posición vertical del formulario, donde se desea que se muestre la ventana.</a:t>
            </a:r>
          </a:p>
        </p:txBody>
      </p:sp>
      <p:pic>
        <p:nvPicPr>
          <p:cNvPr id="6" name="5 Imagen" descr="Dibujo.JPG"/>
          <p:cNvPicPr>
            <a:picLocks noChangeAspect="1"/>
          </p:cNvPicPr>
          <p:nvPr/>
        </p:nvPicPr>
        <p:blipFill>
          <a:blip r:embed="rId3"/>
          <a:stretch>
            <a:fillRect/>
          </a:stretch>
        </p:blipFill>
        <p:spPr>
          <a:xfrm>
            <a:off x="2571736" y="4500570"/>
            <a:ext cx="3790950" cy="16383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INPUTBOX</a:t>
            </a:r>
            <a:endParaRPr lang="es-ES" sz="1800" dirty="0"/>
          </a:p>
        </p:txBody>
      </p:sp>
      <p:pic>
        <p:nvPicPr>
          <p:cNvPr id="12" name="11 Imagen" descr="images.jpg"/>
          <p:cNvPicPr>
            <a:picLocks noChangeAspect="1"/>
          </p:cNvPicPr>
          <p:nvPr/>
        </p:nvPicPr>
        <p:blipFill>
          <a:blip r:embed="rId2"/>
          <a:stretch>
            <a:fillRect/>
          </a:stretch>
        </p:blipFill>
        <p:spPr>
          <a:xfrm>
            <a:off x="7643834" y="5643578"/>
            <a:ext cx="1104900" cy="590550"/>
          </a:xfrm>
          <a:prstGeom prst="rect">
            <a:avLst/>
          </a:prstGeom>
        </p:spPr>
      </p:pic>
      <p:sp>
        <p:nvSpPr>
          <p:cNvPr id="5" name="4 Rectángulo"/>
          <p:cNvSpPr/>
          <p:nvPr/>
        </p:nvSpPr>
        <p:spPr>
          <a:xfrm>
            <a:off x="571472" y="1500174"/>
            <a:ext cx="8001056" cy="1785104"/>
          </a:xfrm>
          <a:prstGeom prst="rect">
            <a:avLst/>
          </a:prstGeom>
        </p:spPr>
        <p:txBody>
          <a:bodyPr wrap="square">
            <a:spAutoFit/>
          </a:bodyPr>
          <a:lstStyle/>
          <a:p>
            <a:pPr algn="just"/>
            <a:r>
              <a:rPr lang="es-ES" sz="1400" b="1" dirty="0" smtClean="0"/>
              <a:t>Capturando datos a través de INPUTBOX:</a:t>
            </a:r>
          </a:p>
          <a:p>
            <a:pPr algn="just"/>
            <a:endParaRPr lang="es-ES" sz="1400" b="1" dirty="0" smtClean="0"/>
          </a:p>
          <a:p>
            <a:pPr lvl="1" algn="just"/>
            <a:r>
              <a:rPr lang="es-ES" sz="1400" b="1" dirty="0" err="1" smtClean="0">
                <a:solidFill>
                  <a:srgbClr val="0000FF"/>
                </a:solidFill>
              </a:rPr>
              <a:t>Dim</a:t>
            </a:r>
            <a:r>
              <a:rPr lang="es-ES" sz="1400" b="1" dirty="0" smtClean="0"/>
              <a:t> Nombre </a:t>
            </a:r>
            <a:r>
              <a:rPr lang="es-ES" sz="1400" b="1" dirty="0" smtClean="0">
                <a:solidFill>
                  <a:srgbClr val="0000FF"/>
                </a:solidFill>
              </a:rPr>
              <a:t>As</a:t>
            </a:r>
            <a:r>
              <a:rPr lang="es-ES" sz="1400" b="1" dirty="0" smtClean="0"/>
              <a:t> </a:t>
            </a:r>
            <a:r>
              <a:rPr lang="es-ES" sz="1400" b="1" dirty="0" err="1" smtClean="0">
                <a:solidFill>
                  <a:srgbClr val="0000FF"/>
                </a:solidFill>
              </a:rPr>
              <a:t>String</a:t>
            </a:r>
            <a:endParaRPr lang="es-ES" sz="1400" b="1" dirty="0" smtClean="0">
              <a:solidFill>
                <a:srgbClr val="0000FF"/>
              </a:solidFill>
            </a:endParaRPr>
          </a:p>
          <a:p>
            <a:pPr algn="just"/>
            <a:endParaRPr lang="es-ES" sz="1400" b="1" dirty="0" smtClean="0">
              <a:solidFill>
                <a:srgbClr val="0000FF"/>
              </a:solidFill>
            </a:endParaRPr>
          </a:p>
          <a:p>
            <a:pPr lvl="1" algn="just"/>
            <a:r>
              <a:rPr lang="es-ES" sz="1400" b="1" dirty="0" smtClean="0"/>
              <a:t>Nombre = </a:t>
            </a:r>
            <a:r>
              <a:rPr lang="es-ES" sz="1400" b="1" dirty="0" err="1" smtClean="0"/>
              <a:t>InputBox</a:t>
            </a:r>
            <a:r>
              <a:rPr lang="es-ES" sz="1400" b="1" dirty="0" smtClean="0"/>
              <a:t>(</a:t>
            </a:r>
            <a:r>
              <a:rPr lang="es-ES" sz="1400" b="1" dirty="0" smtClean="0">
                <a:solidFill>
                  <a:schemeClr val="accent6"/>
                </a:solidFill>
              </a:rPr>
              <a:t>“Ingrese el Nombre de la Persona”,”Nuevo Registro”</a:t>
            </a:r>
            <a:r>
              <a:rPr lang="es-ES" sz="1400" b="1" dirty="0" smtClean="0"/>
              <a:t>)</a:t>
            </a:r>
          </a:p>
          <a:p>
            <a:pPr lvl="1" algn="just"/>
            <a:endParaRPr lang="es-ES" sz="1400" b="1" dirty="0" smtClean="0"/>
          </a:p>
          <a:p>
            <a:pPr algn="just"/>
            <a:r>
              <a:rPr lang="es-ES" sz="1400" b="1" dirty="0" smtClean="0"/>
              <a:t>En la variable  </a:t>
            </a:r>
            <a:r>
              <a:rPr lang="es-ES" sz="1400" b="1" dirty="0" smtClean="0">
                <a:solidFill>
                  <a:srgbClr val="FF0000"/>
                </a:solidFill>
              </a:rPr>
              <a:t>Nombre</a:t>
            </a:r>
            <a:r>
              <a:rPr lang="es-ES" sz="1400" b="1" dirty="0" smtClean="0"/>
              <a:t> quedara almacenado el dato digitado en el </a:t>
            </a:r>
            <a:r>
              <a:rPr lang="es-ES" sz="1400" b="1" dirty="0" err="1" smtClean="0"/>
              <a:t>InputBox</a:t>
            </a:r>
            <a:r>
              <a:rPr lang="es-ES" sz="1400" b="1" dirty="0" smtClean="0"/>
              <a:t>.</a:t>
            </a:r>
          </a:p>
          <a:p>
            <a:pPr algn="just"/>
            <a:endParaRPr lang="es-ES" sz="1200" dirty="0" smtClean="0"/>
          </a:p>
        </p:txBody>
      </p:sp>
      <p:pic>
        <p:nvPicPr>
          <p:cNvPr id="6" name="5 Imagen" descr="Dibujo.JPG"/>
          <p:cNvPicPr>
            <a:picLocks noChangeAspect="1"/>
          </p:cNvPicPr>
          <p:nvPr/>
        </p:nvPicPr>
        <p:blipFill>
          <a:blip r:embed="rId3"/>
          <a:stretch>
            <a:fillRect/>
          </a:stretch>
        </p:blipFill>
        <p:spPr>
          <a:xfrm>
            <a:off x="2571736" y="3643314"/>
            <a:ext cx="3790950" cy="16383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FUNCION SHELL</a:t>
            </a:r>
            <a:endParaRPr lang="es-ES" sz="1800" dirty="0"/>
          </a:p>
        </p:txBody>
      </p:sp>
      <p:pic>
        <p:nvPicPr>
          <p:cNvPr id="12" name="11 Imagen" descr="images.jpg"/>
          <p:cNvPicPr>
            <a:picLocks noChangeAspect="1"/>
          </p:cNvPicPr>
          <p:nvPr/>
        </p:nvPicPr>
        <p:blipFill>
          <a:blip r:embed="rId2"/>
          <a:stretch>
            <a:fillRect/>
          </a:stretch>
        </p:blipFill>
        <p:spPr>
          <a:xfrm>
            <a:off x="7715272" y="2071678"/>
            <a:ext cx="1104900" cy="590550"/>
          </a:xfrm>
          <a:prstGeom prst="rect">
            <a:avLst/>
          </a:prstGeom>
        </p:spPr>
      </p:pic>
      <p:sp>
        <p:nvSpPr>
          <p:cNvPr id="5" name="4 Rectángulo"/>
          <p:cNvSpPr/>
          <p:nvPr/>
        </p:nvSpPr>
        <p:spPr>
          <a:xfrm>
            <a:off x="571472" y="1571612"/>
            <a:ext cx="8001056" cy="1077218"/>
          </a:xfrm>
          <a:prstGeom prst="rect">
            <a:avLst/>
          </a:prstGeom>
        </p:spPr>
        <p:txBody>
          <a:bodyPr wrap="square">
            <a:spAutoFit/>
          </a:bodyPr>
          <a:lstStyle/>
          <a:p>
            <a:r>
              <a:rPr lang="es-ES" sz="1600" dirty="0" smtClean="0"/>
              <a:t>La función Shell se utiliza para ejecutar programas (archivos ejecutables como *.exe, *.com etc.) desde el visual Basic. La sintaxis es la siguiente:</a:t>
            </a:r>
          </a:p>
          <a:p>
            <a:endParaRPr lang="es-ES" sz="1600" dirty="0" smtClean="0"/>
          </a:p>
          <a:p>
            <a:r>
              <a:rPr lang="es-ES" sz="1600" dirty="0" smtClean="0"/>
              <a:t>      </a:t>
            </a:r>
            <a:r>
              <a:rPr lang="es-ES" sz="1600" b="1" dirty="0" smtClean="0"/>
              <a:t>Shell("</a:t>
            </a:r>
            <a:r>
              <a:rPr lang="es-ES" sz="1600" b="1" dirty="0" smtClean="0">
                <a:solidFill>
                  <a:schemeClr val="accent5">
                    <a:lumMod val="50000"/>
                  </a:schemeClr>
                </a:solidFill>
              </a:rPr>
              <a:t>Ruta y Nombre del programa</a:t>
            </a:r>
            <a:r>
              <a:rPr lang="es-ES" sz="1600" b="1" dirty="0" smtClean="0"/>
              <a:t>", Estilo de Presentación)</a:t>
            </a:r>
            <a:endParaRPr lang="es-ES" sz="1400" b="1" dirty="0" smtClean="0"/>
          </a:p>
        </p:txBody>
      </p:sp>
      <p:pic>
        <p:nvPicPr>
          <p:cNvPr id="8" name="7 Imagen" descr="Dibujo.JPG"/>
          <p:cNvPicPr>
            <a:picLocks noChangeAspect="1"/>
          </p:cNvPicPr>
          <p:nvPr/>
        </p:nvPicPr>
        <p:blipFill>
          <a:blip r:embed="rId3"/>
          <a:stretch>
            <a:fillRect/>
          </a:stretch>
        </p:blipFill>
        <p:spPr>
          <a:xfrm>
            <a:off x="285720" y="2857496"/>
            <a:ext cx="3629025" cy="3500462"/>
          </a:xfrm>
          <a:prstGeom prst="rect">
            <a:avLst/>
          </a:prstGeom>
        </p:spPr>
      </p:pic>
      <p:sp>
        <p:nvSpPr>
          <p:cNvPr id="9" name="8 Rectángulo"/>
          <p:cNvSpPr/>
          <p:nvPr/>
        </p:nvSpPr>
        <p:spPr>
          <a:xfrm>
            <a:off x="3929058" y="3143248"/>
            <a:ext cx="4786346" cy="2677656"/>
          </a:xfrm>
          <a:prstGeom prst="rect">
            <a:avLst/>
          </a:prstGeom>
        </p:spPr>
        <p:txBody>
          <a:bodyPr wrap="square">
            <a:spAutoFit/>
          </a:bodyPr>
          <a:lstStyle/>
          <a:p>
            <a:r>
              <a:rPr lang="es-ES" sz="1200" b="1" dirty="0" err="1" smtClean="0"/>
              <a:t>btnCacl</a:t>
            </a:r>
            <a:r>
              <a:rPr lang="es-ES" sz="1200" b="1" dirty="0" smtClean="0"/>
              <a:t> (Evento </a:t>
            </a:r>
            <a:r>
              <a:rPr lang="es-ES" sz="1200" b="1" dirty="0" err="1" smtClean="0"/>
              <a:t>Click</a:t>
            </a:r>
            <a:r>
              <a:rPr lang="es-ES" sz="1200" b="1" dirty="0" smtClean="0"/>
              <a:t>)</a:t>
            </a:r>
          </a:p>
          <a:p>
            <a:r>
              <a:rPr lang="es-ES" sz="1200" dirty="0" smtClean="0"/>
              <a:t>Shell("C:\Windows\System32\calc.exe", </a:t>
            </a:r>
            <a:r>
              <a:rPr lang="es-ES" sz="1200" dirty="0" err="1" smtClean="0"/>
              <a:t>AppWinStyle.NormalFocus</a:t>
            </a:r>
            <a:r>
              <a:rPr lang="es-ES" sz="1200" dirty="0" smtClean="0"/>
              <a:t>)</a:t>
            </a:r>
          </a:p>
          <a:p>
            <a:endParaRPr lang="es-ES" sz="1200" dirty="0" smtClean="0"/>
          </a:p>
          <a:p>
            <a:r>
              <a:rPr lang="es-ES" sz="1200" b="1" dirty="0" err="1" smtClean="0"/>
              <a:t>btnWord</a:t>
            </a:r>
            <a:r>
              <a:rPr lang="es-ES" sz="1200" b="1" dirty="0" smtClean="0"/>
              <a:t> (Evento </a:t>
            </a:r>
            <a:r>
              <a:rPr lang="es-ES" sz="1200" b="1" dirty="0" err="1" smtClean="0"/>
              <a:t>Click</a:t>
            </a:r>
            <a:r>
              <a:rPr lang="es-ES" sz="1200" b="1" dirty="0" smtClean="0"/>
              <a:t>)</a:t>
            </a:r>
          </a:p>
          <a:p>
            <a:r>
              <a:rPr lang="en-US" sz="1200" dirty="0" smtClean="0"/>
              <a:t>Shell("C:\Archivos de </a:t>
            </a:r>
            <a:r>
              <a:rPr lang="en-US" sz="1200" dirty="0" err="1" smtClean="0"/>
              <a:t>programa</a:t>
            </a:r>
            <a:r>
              <a:rPr lang="en-US" sz="1200" dirty="0" smtClean="0"/>
              <a:t>\Microsoft Office\OFFICE11\winword.exe", </a:t>
            </a:r>
            <a:r>
              <a:rPr lang="es-ES" sz="1200" dirty="0" err="1" smtClean="0"/>
              <a:t>AppWinStyle.MaximizedFocus</a:t>
            </a:r>
            <a:r>
              <a:rPr lang="es-ES" sz="1200" dirty="0" smtClean="0"/>
              <a:t>)</a:t>
            </a:r>
          </a:p>
          <a:p>
            <a:endParaRPr lang="es-ES" sz="1200" dirty="0" smtClean="0"/>
          </a:p>
          <a:p>
            <a:r>
              <a:rPr lang="es-ES" sz="1200" b="1" dirty="0" err="1" smtClean="0"/>
              <a:t>btnExcel</a:t>
            </a:r>
            <a:r>
              <a:rPr lang="es-ES" sz="1200" b="1" dirty="0" smtClean="0"/>
              <a:t> (Evento </a:t>
            </a:r>
            <a:r>
              <a:rPr lang="es-ES" sz="1200" b="1" dirty="0" err="1" smtClean="0"/>
              <a:t>Click</a:t>
            </a:r>
            <a:r>
              <a:rPr lang="es-ES" sz="1200" b="1" dirty="0" smtClean="0"/>
              <a:t>)</a:t>
            </a:r>
          </a:p>
          <a:p>
            <a:r>
              <a:rPr lang="es-ES" sz="1200" dirty="0" smtClean="0"/>
              <a:t>Shell("C:\Archivos de programa\Microsoft Office\OFFICE11\excel.exe“, </a:t>
            </a:r>
            <a:r>
              <a:rPr lang="es-ES" sz="1200" dirty="0" err="1" smtClean="0"/>
              <a:t>AppWinStyle.MaximizedFocus</a:t>
            </a:r>
            <a:r>
              <a:rPr lang="es-ES" sz="1200" dirty="0" smtClean="0"/>
              <a:t>)</a:t>
            </a:r>
          </a:p>
          <a:p>
            <a:endParaRPr lang="es-ES" sz="1200" dirty="0" smtClean="0"/>
          </a:p>
          <a:p>
            <a:r>
              <a:rPr lang="es-ES" sz="1200" b="1" dirty="0" err="1" smtClean="0"/>
              <a:t>btnFinalizar</a:t>
            </a:r>
            <a:r>
              <a:rPr lang="es-ES" sz="1200" b="1" dirty="0" smtClean="0"/>
              <a:t> (Evento </a:t>
            </a:r>
            <a:r>
              <a:rPr lang="es-ES" sz="1200" b="1" dirty="0" err="1" smtClean="0"/>
              <a:t>Click</a:t>
            </a:r>
            <a:r>
              <a:rPr lang="es-ES" sz="1200" b="1" dirty="0" smtClean="0"/>
              <a:t>)</a:t>
            </a:r>
          </a:p>
          <a:p>
            <a:r>
              <a:rPr lang="es-ES" sz="1200" dirty="0" smtClean="0"/>
              <a:t>If MsgBox("¿Deseas salir de la aplicación?", MsgBoxStyle.YesNo, "Uso de Shell") = MsgBoxResult.Yes Then </a:t>
            </a:r>
            <a:r>
              <a:rPr lang="es-ES" sz="1200" dirty="0" err="1" smtClean="0"/>
              <a:t>Me.Close</a:t>
            </a:r>
            <a:r>
              <a:rPr lang="es-ES" sz="1200" dirty="0" smtClean="0"/>
              <a:t>()</a:t>
            </a:r>
            <a:endParaRPr lang="es-E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CHECKBOX</a:t>
            </a:r>
            <a:endParaRPr lang="es-ES" sz="1800" dirty="0"/>
          </a:p>
        </p:txBody>
      </p:sp>
      <p:pic>
        <p:nvPicPr>
          <p:cNvPr id="12" name="11 Imagen" descr="images.jpg"/>
          <p:cNvPicPr>
            <a:picLocks noChangeAspect="1"/>
          </p:cNvPicPr>
          <p:nvPr/>
        </p:nvPicPr>
        <p:blipFill>
          <a:blip r:embed="rId2"/>
          <a:stretch>
            <a:fillRect/>
          </a:stretch>
        </p:blipFill>
        <p:spPr>
          <a:xfrm>
            <a:off x="1500166" y="5715016"/>
            <a:ext cx="1104900" cy="590550"/>
          </a:xfrm>
          <a:prstGeom prst="rect">
            <a:avLst/>
          </a:prstGeom>
        </p:spPr>
      </p:pic>
      <p:sp>
        <p:nvSpPr>
          <p:cNvPr id="5" name="4 Rectángulo"/>
          <p:cNvSpPr/>
          <p:nvPr/>
        </p:nvSpPr>
        <p:spPr>
          <a:xfrm>
            <a:off x="500034" y="1785926"/>
            <a:ext cx="8001056" cy="1046440"/>
          </a:xfrm>
          <a:prstGeom prst="rect">
            <a:avLst/>
          </a:prstGeom>
        </p:spPr>
        <p:txBody>
          <a:bodyPr wrap="square">
            <a:spAutoFit/>
          </a:bodyPr>
          <a:lstStyle/>
          <a:p>
            <a:pPr algn="just">
              <a:buFont typeface="Arial" pitchFamily="34" charset="0"/>
              <a:buChar char="•"/>
            </a:pPr>
            <a:r>
              <a:rPr lang="es-ES" sz="1600" dirty="0" smtClean="0"/>
              <a:t> Este control permite activar o desactivar la casilla de verificación de manera independiente..</a:t>
            </a:r>
          </a:p>
          <a:p>
            <a:pPr algn="just"/>
            <a:endParaRPr lang="es-ES" sz="1600" dirty="0" smtClean="0"/>
          </a:p>
          <a:p>
            <a:pPr algn="just"/>
            <a:endParaRPr lang="es-ES" sz="1400" b="1" dirty="0" smtClean="0"/>
          </a:p>
        </p:txBody>
      </p:sp>
      <p:sp>
        <p:nvSpPr>
          <p:cNvPr id="9" name="8 Rectángulo"/>
          <p:cNvSpPr/>
          <p:nvPr/>
        </p:nvSpPr>
        <p:spPr>
          <a:xfrm>
            <a:off x="3929058" y="2428868"/>
            <a:ext cx="4786346"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600" dirty="0" smtClean="0">
                <a:solidFill>
                  <a:srgbClr val="0000FF"/>
                </a:solidFill>
              </a:rPr>
              <a:t>PROPIEDAD PARA SABER SI ESTA ACTIVO</a:t>
            </a:r>
          </a:p>
          <a:p>
            <a:endParaRPr lang="es-ES" sz="1200" dirty="0" smtClean="0">
              <a:solidFill>
                <a:srgbClr val="0000FF"/>
              </a:solidFill>
            </a:endParaRPr>
          </a:p>
          <a:p>
            <a:endParaRPr lang="es-ES" sz="1200" dirty="0" smtClean="0"/>
          </a:p>
          <a:p>
            <a:r>
              <a:rPr lang="es-ES" dirty="0" err="1" smtClean="0">
                <a:solidFill>
                  <a:srgbClr val="0000FF"/>
                </a:solidFill>
              </a:rPr>
              <a:t>If</a:t>
            </a:r>
            <a:r>
              <a:rPr lang="es-ES" dirty="0" smtClean="0">
                <a:solidFill>
                  <a:srgbClr val="0000FF"/>
                </a:solidFill>
              </a:rPr>
              <a:t> </a:t>
            </a:r>
            <a:r>
              <a:rPr lang="es-ES" dirty="0" smtClean="0">
                <a:solidFill>
                  <a:schemeClr val="tx1"/>
                </a:solidFill>
              </a:rPr>
              <a:t>CheckBox1</a:t>
            </a:r>
            <a:r>
              <a:rPr lang="es-ES" dirty="0" smtClean="0"/>
              <a:t>.Checked = True </a:t>
            </a:r>
            <a:r>
              <a:rPr lang="es-ES" dirty="0" smtClean="0">
                <a:solidFill>
                  <a:srgbClr val="0000FF"/>
                </a:solidFill>
              </a:rPr>
              <a:t>Then</a:t>
            </a:r>
          </a:p>
          <a:p>
            <a:r>
              <a:rPr lang="es-ES" dirty="0" smtClean="0"/>
              <a:t>            MsgBox(“</a:t>
            </a:r>
            <a:r>
              <a:rPr lang="es-ES" dirty="0" smtClean="0">
                <a:solidFill>
                  <a:schemeClr val="accent5">
                    <a:lumMod val="50000"/>
                  </a:schemeClr>
                </a:solidFill>
              </a:rPr>
              <a:t>Futbol</a:t>
            </a:r>
            <a:r>
              <a:rPr lang="es-ES" dirty="0" smtClean="0">
                <a:solidFill>
                  <a:schemeClr val="tx1"/>
                </a:solidFill>
              </a:rPr>
              <a:t>”</a:t>
            </a:r>
            <a:r>
              <a:rPr lang="es-ES" dirty="0" smtClean="0"/>
              <a:t>)</a:t>
            </a:r>
          </a:p>
          <a:p>
            <a:r>
              <a:rPr lang="es-ES" dirty="0" smtClean="0">
                <a:solidFill>
                  <a:srgbClr val="0000FF"/>
                </a:solidFill>
              </a:rPr>
              <a:t>End If</a:t>
            </a:r>
          </a:p>
          <a:p>
            <a:endParaRPr lang="es-ES" dirty="0" smtClean="0"/>
          </a:p>
          <a:p>
            <a:r>
              <a:rPr lang="es-ES" dirty="0" err="1" smtClean="0">
                <a:solidFill>
                  <a:srgbClr val="0000FF"/>
                </a:solidFill>
              </a:rPr>
              <a:t>If</a:t>
            </a:r>
            <a:r>
              <a:rPr lang="es-ES" dirty="0" smtClean="0">
                <a:solidFill>
                  <a:srgbClr val="0000FF"/>
                </a:solidFill>
              </a:rPr>
              <a:t> </a:t>
            </a:r>
            <a:r>
              <a:rPr lang="es-ES" dirty="0" smtClean="0">
                <a:solidFill>
                  <a:schemeClr val="tx1"/>
                </a:solidFill>
              </a:rPr>
              <a:t>CheckBox2</a:t>
            </a:r>
            <a:r>
              <a:rPr lang="es-ES" dirty="0" smtClean="0"/>
              <a:t>.Checked = True </a:t>
            </a:r>
            <a:r>
              <a:rPr lang="es-ES" dirty="0" smtClean="0">
                <a:solidFill>
                  <a:srgbClr val="0000FF"/>
                </a:solidFill>
              </a:rPr>
              <a:t>Then</a:t>
            </a:r>
          </a:p>
          <a:p>
            <a:r>
              <a:rPr lang="es-ES" dirty="0" smtClean="0"/>
              <a:t>            MsgBox(“</a:t>
            </a:r>
            <a:r>
              <a:rPr lang="es-ES" dirty="0" err="1" smtClean="0">
                <a:solidFill>
                  <a:schemeClr val="accent5">
                    <a:lumMod val="50000"/>
                  </a:schemeClr>
                </a:solidFill>
              </a:rPr>
              <a:t>Natacion</a:t>
            </a:r>
            <a:r>
              <a:rPr lang="es-ES" dirty="0" smtClean="0">
                <a:solidFill>
                  <a:schemeClr val="tx1"/>
                </a:solidFill>
              </a:rPr>
              <a:t>”</a:t>
            </a:r>
            <a:r>
              <a:rPr lang="es-ES" dirty="0" smtClean="0"/>
              <a:t>)</a:t>
            </a:r>
          </a:p>
          <a:p>
            <a:r>
              <a:rPr lang="es-ES" dirty="0" smtClean="0">
                <a:solidFill>
                  <a:srgbClr val="0000FF"/>
                </a:solidFill>
              </a:rPr>
              <a:t>End If</a:t>
            </a:r>
          </a:p>
          <a:p>
            <a:endParaRPr lang="es-ES" dirty="0" smtClean="0">
              <a:solidFill>
                <a:srgbClr val="0000FF"/>
              </a:solidFill>
            </a:endParaRPr>
          </a:p>
          <a:p>
            <a:r>
              <a:rPr lang="es-ES" dirty="0" err="1" smtClean="0">
                <a:solidFill>
                  <a:srgbClr val="0000FF"/>
                </a:solidFill>
              </a:rPr>
              <a:t>If</a:t>
            </a:r>
            <a:r>
              <a:rPr lang="es-ES" dirty="0" smtClean="0">
                <a:solidFill>
                  <a:srgbClr val="0000FF"/>
                </a:solidFill>
              </a:rPr>
              <a:t> </a:t>
            </a:r>
            <a:r>
              <a:rPr lang="es-ES" dirty="0" smtClean="0">
                <a:solidFill>
                  <a:schemeClr val="tx1"/>
                </a:solidFill>
              </a:rPr>
              <a:t>CheckBox3</a:t>
            </a:r>
            <a:r>
              <a:rPr lang="es-ES" dirty="0" smtClean="0"/>
              <a:t>.Checked = True </a:t>
            </a:r>
            <a:r>
              <a:rPr lang="es-ES" dirty="0" smtClean="0">
                <a:solidFill>
                  <a:srgbClr val="0000FF"/>
                </a:solidFill>
              </a:rPr>
              <a:t>Then</a:t>
            </a:r>
          </a:p>
          <a:p>
            <a:r>
              <a:rPr lang="es-ES" dirty="0" smtClean="0"/>
              <a:t>            MsgBox(“</a:t>
            </a:r>
            <a:r>
              <a:rPr lang="es-ES" dirty="0" smtClean="0">
                <a:solidFill>
                  <a:schemeClr val="accent5">
                    <a:lumMod val="50000"/>
                  </a:schemeClr>
                </a:solidFill>
              </a:rPr>
              <a:t>Baloncesto</a:t>
            </a:r>
            <a:r>
              <a:rPr lang="es-ES" dirty="0" smtClean="0">
                <a:solidFill>
                  <a:schemeClr val="tx1"/>
                </a:solidFill>
              </a:rPr>
              <a:t>”</a:t>
            </a:r>
            <a:r>
              <a:rPr lang="es-ES" dirty="0" smtClean="0"/>
              <a:t>)</a:t>
            </a:r>
          </a:p>
          <a:p>
            <a:r>
              <a:rPr lang="es-ES" dirty="0" smtClean="0">
                <a:solidFill>
                  <a:srgbClr val="0000FF"/>
                </a:solidFill>
              </a:rPr>
              <a:t>End If</a:t>
            </a:r>
          </a:p>
          <a:p>
            <a:endParaRPr lang="es-ES" sz="1400" dirty="0" smtClean="0">
              <a:solidFill>
                <a:srgbClr val="0000FF"/>
              </a:solidFill>
            </a:endParaRPr>
          </a:p>
        </p:txBody>
      </p:sp>
      <p:pic>
        <p:nvPicPr>
          <p:cNvPr id="11" name="10 Imagen" descr="Dibujo.JPG"/>
          <p:cNvPicPr>
            <a:picLocks noChangeAspect="1"/>
          </p:cNvPicPr>
          <p:nvPr/>
        </p:nvPicPr>
        <p:blipFill>
          <a:blip r:embed="rId3"/>
          <a:stretch>
            <a:fillRect/>
          </a:stretch>
        </p:blipFill>
        <p:spPr>
          <a:xfrm>
            <a:off x="928662" y="2571744"/>
            <a:ext cx="2305050" cy="317182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COMBOBOX</a:t>
            </a:r>
            <a:endParaRPr lang="es-ES" sz="1800" dirty="0"/>
          </a:p>
        </p:txBody>
      </p:sp>
      <p:pic>
        <p:nvPicPr>
          <p:cNvPr id="12" name="11 Imagen" descr="images.jpg"/>
          <p:cNvPicPr>
            <a:picLocks noChangeAspect="1"/>
          </p:cNvPicPr>
          <p:nvPr/>
        </p:nvPicPr>
        <p:blipFill>
          <a:blip r:embed="rId2"/>
          <a:stretch>
            <a:fillRect/>
          </a:stretch>
        </p:blipFill>
        <p:spPr>
          <a:xfrm>
            <a:off x="1500166" y="5715016"/>
            <a:ext cx="1104900" cy="590550"/>
          </a:xfrm>
          <a:prstGeom prst="rect">
            <a:avLst/>
          </a:prstGeom>
        </p:spPr>
      </p:pic>
      <p:sp>
        <p:nvSpPr>
          <p:cNvPr id="5" name="4 Rectángulo"/>
          <p:cNvSpPr/>
          <p:nvPr/>
        </p:nvSpPr>
        <p:spPr>
          <a:xfrm>
            <a:off x="500034" y="1785926"/>
            <a:ext cx="8001056" cy="1046440"/>
          </a:xfrm>
          <a:prstGeom prst="rect">
            <a:avLst/>
          </a:prstGeom>
        </p:spPr>
        <p:txBody>
          <a:bodyPr wrap="square">
            <a:spAutoFit/>
          </a:bodyPr>
          <a:lstStyle/>
          <a:p>
            <a:pPr>
              <a:buFont typeface="Arial" pitchFamily="34" charset="0"/>
              <a:buChar char="•"/>
            </a:pPr>
            <a:r>
              <a:rPr lang="es-ES" sz="1600" dirty="0" smtClean="0"/>
              <a:t> Este control permite seleccionar  una sola opción entre un conjunto de opciones. También se conoce bajo el nombre de </a:t>
            </a:r>
            <a:r>
              <a:rPr lang="es-ES" sz="1600" b="1" dirty="0" smtClean="0"/>
              <a:t>MENU DESPLEGABLE.</a:t>
            </a:r>
          </a:p>
          <a:p>
            <a:endParaRPr lang="es-ES" sz="1600" dirty="0" smtClean="0"/>
          </a:p>
          <a:p>
            <a:endParaRPr lang="es-ES" sz="1400" b="1" dirty="0" smtClean="0"/>
          </a:p>
        </p:txBody>
      </p:sp>
      <p:sp>
        <p:nvSpPr>
          <p:cNvPr id="9" name="8 Rectángulo"/>
          <p:cNvSpPr/>
          <p:nvPr/>
        </p:nvSpPr>
        <p:spPr>
          <a:xfrm>
            <a:off x="3929058" y="2714620"/>
            <a:ext cx="4786346" cy="32624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600" dirty="0" smtClean="0">
                <a:solidFill>
                  <a:srgbClr val="0000FF"/>
                </a:solidFill>
              </a:rPr>
              <a:t>PROPIEDAD PARA SABER SI ESTA ACTIVO</a:t>
            </a:r>
          </a:p>
          <a:p>
            <a:endParaRPr lang="es-ES" sz="1200" dirty="0" smtClean="0">
              <a:solidFill>
                <a:srgbClr val="0000FF"/>
              </a:solidFill>
            </a:endParaRPr>
          </a:p>
          <a:p>
            <a:r>
              <a:rPr lang="es-ES" dirty="0" err="1" smtClean="0">
                <a:solidFill>
                  <a:srgbClr val="0000FF"/>
                </a:solidFill>
              </a:rPr>
              <a:t>Dim</a:t>
            </a:r>
            <a:r>
              <a:rPr lang="es-ES" dirty="0" smtClean="0"/>
              <a:t> </a:t>
            </a:r>
            <a:r>
              <a:rPr lang="es-ES" dirty="0" err="1" smtClean="0"/>
              <a:t>opcion</a:t>
            </a:r>
            <a:r>
              <a:rPr lang="es-ES" dirty="0" smtClean="0"/>
              <a:t> </a:t>
            </a:r>
            <a:r>
              <a:rPr lang="es-ES" dirty="0" smtClean="0">
                <a:solidFill>
                  <a:srgbClr val="0000FF"/>
                </a:solidFill>
              </a:rPr>
              <a:t>As </a:t>
            </a:r>
            <a:r>
              <a:rPr lang="es-ES" dirty="0" err="1" smtClean="0">
                <a:solidFill>
                  <a:srgbClr val="0000FF"/>
                </a:solidFill>
              </a:rPr>
              <a:t>Integer</a:t>
            </a:r>
            <a:endParaRPr lang="es-ES" dirty="0" smtClean="0">
              <a:solidFill>
                <a:srgbClr val="0000FF"/>
              </a:solidFill>
            </a:endParaRPr>
          </a:p>
          <a:p>
            <a:r>
              <a:rPr lang="es-ES" dirty="0" err="1" smtClean="0"/>
              <a:t>opcion</a:t>
            </a:r>
            <a:r>
              <a:rPr lang="es-ES" dirty="0" smtClean="0"/>
              <a:t> = ComboBox1.SelectedIndex()</a:t>
            </a:r>
          </a:p>
          <a:p>
            <a:endParaRPr lang="es-ES" dirty="0" smtClean="0"/>
          </a:p>
          <a:p>
            <a:r>
              <a:rPr lang="es-ES" dirty="0" smtClean="0">
                <a:solidFill>
                  <a:srgbClr val="0000FF"/>
                </a:solidFill>
              </a:rPr>
              <a:t>If</a:t>
            </a:r>
            <a:r>
              <a:rPr lang="es-ES" dirty="0" smtClean="0"/>
              <a:t> </a:t>
            </a:r>
            <a:r>
              <a:rPr lang="es-ES" dirty="0" err="1" smtClean="0"/>
              <a:t>opcion</a:t>
            </a:r>
            <a:r>
              <a:rPr lang="es-ES" dirty="0" smtClean="0"/>
              <a:t> = 0 </a:t>
            </a:r>
            <a:r>
              <a:rPr lang="es-ES" dirty="0" smtClean="0">
                <a:solidFill>
                  <a:srgbClr val="0000FF"/>
                </a:solidFill>
              </a:rPr>
              <a:t>Then</a:t>
            </a:r>
          </a:p>
          <a:p>
            <a:r>
              <a:rPr lang="es-ES" dirty="0" smtClean="0"/>
              <a:t>            MsgBox("</a:t>
            </a:r>
            <a:r>
              <a:rPr lang="es-ES" dirty="0" err="1" smtClean="0"/>
              <a:t>Tecnico</a:t>
            </a:r>
            <a:r>
              <a:rPr lang="es-ES" dirty="0" smtClean="0"/>
              <a:t> sistemas")</a:t>
            </a:r>
          </a:p>
          <a:p>
            <a:r>
              <a:rPr lang="es-ES" dirty="0" smtClean="0">
                <a:solidFill>
                  <a:srgbClr val="0000FF"/>
                </a:solidFill>
              </a:rPr>
              <a:t>End If</a:t>
            </a:r>
          </a:p>
          <a:p>
            <a:r>
              <a:rPr lang="es-ES" dirty="0" smtClean="0"/>
              <a:t> </a:t>
            </a:r>
          </a:p>
          <a:p>
            <a:r>
              <a:rPr lang="es-ES" dirty="0" smtClean="0">
                <a:solidFill>
                  <a:srgbClr val="0000FF"/>
                </a:solidFill>
              </a:rPr>
              <a:t>If</a:t>
            </a:r>
            <a:r>
              <a:rPr lang="es-ES" dirty="0" smtClean="0"/>
              <a:t> </a:t>
            </a:r>
            <a:r>
              <a:rPr lang="es-ES" dirty="0" err="1" smtClean="0"/>
              <a:t>opcion</a:t>
            </a:r>
            <a:r>
              <a:rPr lang="es-ES" dirty="0" smtClean="0"/>
              <a:t> = 1 </a:t>
            </a:r>
            <a:r>
              <a:rPr lang="es-ES" dirty="0" smtClean="0">
                <a:solidFill>
                  <a:srgbClr val="0000FF"/>
                </a:solidFill>
              </a:rPr>
              <a:t>Then</a:t>
            </a:r>
          </a:p>
          <a:p>
            <a:r>
              <a:rPr lang="es-ES" dirty="0" smtClean="0"/>
              <a:t>            MsgBox(“</a:t>
            </a:r>
            <a:r>
              <a:rPr lang="es-ES" dirty="0" err="1" smtClean="0"/>
              <a:t>Tecnico</a:t>
            </a:r>
            <a:r>
              <a:rPr lang="es-ES" dirty="0" smtClean="0"/>
              <a:t> Contabilidad”)</a:t>
            </a:r>
          </a:p>
          <a:p>
            <a:r>
              <a:rPr lang="es-ES" dirty="0" smtClean="0">
                <a:solidFill>
                  <a:srgbClr val="0000FF"/>
                </a:solidFill>
              </a:rPr>
              <a:t>End If</a:t>
            </a:r>
            <a:endParaRPr lang="es-ES" sz="1400" dirty="0" smtClean="0">
              <a:solidFill>
                <a:srgbClr val="0000FF"/>
              </a:solidFill>
            </a:endParaRPr>
          </a:p>
        </p:txBody>
      </p:sp>
      <p:pic>
        <p:nvPicPr>
          <p:cNvPr id="8" name="7 Imagen" descr="Dibujo.JPG"/>
          <p:cNvPicPr>
            <a:picLocks noChangeAspect="1"/>
          </p:cNvPicPr>
          <p:nvPr/>
        </p:nvPicPr>
        <p:blipFill>
          <a:blip r:embed="rId3"/>
          <a:stretch>
            <a:fillRect/>
          </a:stretch>
        </p:blipFill>
        <p:spPr>
          <a:xfrm>
            <a:off x="571472" y="2857496"/>
            <a:ext cx="3226175" cy="221457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Dibujo.JPG"/>
          <p:cNvPicPr>
            <a:picLocks noChangeAspect="1"/>
          </p:cNvPicPr>
          <p:nvPr/>
        </p:nvPicPr>
        <p:blipFill>
          <a:blip r:embed="rId2"/>
          <a:stretch>
            <a:fillRect/>
          </a:stretch>
        </p:blipFill>
        <p:spPr>
          <a:xfrm>
            <a:off x="2000232" y="285728"/>
            <a:ext cx="5076861" cy="928694"/>
          </a:xfrm>
          <a:prstGeom prst="rect">
            <a:avLst/>
          </a:prstGeom>
        </p:spPr>
      </p:pic>
      <p:pic>
        <p:nvPicPr>
          <p:cNvPr id="6" name="5 Imagen" descr="dotnetfw.gif"/>
          <p:cNvPicPr>
            <a:picLocks noChangeAspect="1"/>
          </p:cNvPicPr>
          <p:nvPr/>
        </p:nvPicPr>
        <p:blipFill>
          <a:blip r:embed="rId3"/>
          <a:stretch>
            <a:fillRect/>
          </a:stretch>
        </p:blipFill>
        <p:spPr>
          <a:xfrm>
            <a:off x="1571604" y="1785926"/>
            <a:ext cx="6074716" cy="430055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RADIOBUTTON</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584775"/>
          </a:xfrm>
          <a:prstGeom prst="rect">
            <a:avLst/>
          </a:prstGeom>
        </p:spPr>
        <p:txBody>
          <a:bodyPr wrap="square">
            <a:spAutoFit/>
          </a:bodyPr>
          <a:lstStyle/>
          <a:p>
            <a:pPr algn="just">
              <a:buFont typeface="Arial" pitchFamily="34" charset="0"/>
              <a:buChar char="•"/>
            </a:pPr>
            <a:r>
              <a:rPr lang="es-ES" sz="1600" dirty="0" smtClean="0"/>
              <a:t> Este control permite crear botones de opción, cuya característica principal es que solo se puede activar un solo botón entre un conjunto de botones de opción.</a:t>
            </a:r>
            <a:endParaRPr lang="es-ES" sz="1400" b="1" dirty="0" smtClean="0"/>
          </a:p>
        </p:txBody>
      </p:sp>
      <p:sp>
        <p:nvSpPr>
          <p:cNvPr id="9" name="8 Rectángulo"/>
          <p:cNvSpPr/>
          <p:nvPr/>
        </p:nvSpPr>
        <p:spPr>
          <a:xfrm>
            <a:off x="3500430" y="2714620"/>
            <a:ext cx="5286412" cy="30777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600" dirty="0" smtClean="0">
                <a:solidFill>
                  <a:srgbClr val="0000FF"/>
                </a:solidFill>
              </a:rPr>
              <a:t>PROPIEDAD PARA VERIFICAR ACTIVACION</a:t>
            </a:r>
          </a:p>
          <a:p>
            <a:pPr algn="ctr"/>
            <a:endParaRPr lang="es-ES" sz="1600" dirty="0" smtClean="0">
              <a:solidFill>
                <a:srgbClr val="0000FF"/>
              </a:solidFill>
            </a:endParaRPr>
          </a:p>
          <a:p>
            <a:r>
              <a:rPr lang="es-ES" dirty="0" err="1" smtClean="0">
                <a:solidFill>
                  <a:srgbClr val="0000FF"/>
                </a:solidFill>
              </a:rPr>
              <a:t>If</a:t>
            </a:r>
            <a:r>
              <a:rPr lang="es-ES" dirty="0" smtClean="0">
                <a:solidFill>
                  <a:srgbClr val="0000FF"/>
                </a:solidFill>
              </a:rPr>
              <a:t> </a:t>
            </a:r>
            <a:r>
              <a:rPr lang="es-ES" dirty="0" smtClean="0"/>
              <a:t>RadioButton1.Checked = </a:t>
            </a:r>
            <a:r>
              <a:rPr lang="es-ES" dirty="0" smtClean="0">
                <a:solidFill>
                  <a:srgbClr val="0000FF"/>
                </a:solidFill>
              </a:rPr>
              <a:t>True </a:t>
            </a:r>
            <a:r>
              <a:rPr lang="es-ES" dirty="0" err="1" smtClean="0">
                <a:solidFill>
                  <a:srgbClr val="0000FF"/>
                </a:solidFill>
              </a:rPr>
              <a:t>Then</a:t>
            </a:r>
            <a:endParaRPr lang="es-ES" dirty="0" smtClean="0">
              <a:solidFill>
                <a:srgbClr val="0000FF"/>
              </a:solidFill>
            </a:endParaRPr>
          </a:p>
          <a:p>
            <a:r>
              <a:rPr lang="es-ES" dirty="0" smtClean="0">
                <a:solidFill>
                  <a:schemeClr val="tx1"/>
                </a:solidFill>
              </a:rPr>
              <a:t>        MsgBox(“ </a:t>
            </a:r>
            <a:r>
              <a:rPr lang="es-ES" dirty="0" smtClean="0">
                <a:solidFill>
                  <a:schemeClr val="accent5">
                    <a:lumMod val="50000"/>
                  </a:schemeClr>
                </a:solidFill>
              </a:rPr>
              <a:t>A usted le gusta la Salsa</a:t>
            </a:r>
            <a:r>
              <a:rPr lang="es-ES" dirty="0" smtClean="0">
                <a:solidFill>
                  <a:schemeClr val="tx1"/>
                </a:solidFill>
              </a:rPr>
              <a:t>”)</a:t>
            </a:r>
          </a:p>
          <a:p>
            <a:r>
              <a:rPr lang="es-ES" dirty="0" smtClean="0">
                <a:solidFill>
                  <a:srgbClr val="0000FF"/>
                </a:solidFill>
              </a:rPr>
              <a:t>End </a:t>
            </a:r>
            <a:r>
              <a:rPr lang="es-ES" dirty="0" err="1" smtClean="0">
                <a:solidFill>
                  <a:srgbClr val="0000FF"/>
                </a:solidFill>
              </a:rPr>
              <a:t>If</a:t>
            </a:r>
            <a:endParaRPr lang="es-ES" dirty="0" smtClean="0">
              <a:solidFill>
                <a:srgbClr val="0000FF"/>
              </a:solidFill>
            </a:endParaRPr>
          </a:p>
          <a:p>
            <a:endParaRPr lang="es-ES" dirty="0" smtClean="0">
              <a:solidFill>
                <a:srgbClr val="0000FF"/>
              </a:solidFill>
            </a:endParaRPr>
          </a:p>
          <a:p>
            <a:r>
              <a:rPr lang="es-ES" dirty="0" err="1" smtClean="0">
                <a:solidFill>
                  <a:srgbClr val="0000FF"/>
                </a:solidFill>
              </a:rPr>
              <a:t>If</a:t>
            </a:r>
            <a:r>
              <a:rPr lang="es-ES" dirty="0" smtClean="0">
                <a:solidFill>
                  <a:srgbClr val="0000FF"/>
                </a:solidFill>
              </a:rPr>
              <a:t> </a:t>
            </a:r>
            <a:r>
              <a:rPr lang="es-ES" dirty="0" smtClean="0"/>
              <a:t>RadioButton2.Checked = </a:t>
            </a:r>
            <a:r>
              <a:rPr lang="es-ES" dirty="0" smtClean="0">
                <a:solidFill>
                  <a:srgbClr val="0000FF"/>
                </a:solidFill>
              </a:rPr>
              <a:t>True </a:t>
            </a:r>
            <a:r>
              <a:rPr lang="es-ES" dirty="0" err="1" smtClean="0">
                <a:solidFill>
                  <a:srgbClr val="0000FF"/>
                </a:solidFill>
              </a:rPr>
              <a:t>Then</a:t>
            </a:r>
            <a:endParaRPr lang="es-ES" dirty="0" smtClean="0">
              <a:solidFill>
                <a:srgbClr val="0000FF"/>
              </a:solidFill>
            </a:endParaRPr>
          </a:p>
          <a:p>
            <a:r>
              <a:rPr lang="es-ES" dirty="0" smtClean="0">
                <a:solidFill>
                  <a:schemeClr val="tx1"/>
                </a:solidFill>
              </a:rPr>
              <a:t>        MsgBox(“ </a:t>
            </a:r>
            <a:r>
              <a:rPr lang="es-ES" dirty="0" smtClean="0">
                <a:solidFill>
                  <a:schemeClr val="accent5">
                    <a:lumMod val="50000"/>
                  </a:schemeClr>
                </a:solidFill>
              </a:rPr>
              <a:t>A usted le gusta el Merengue</a:t>
            </a:r>
            <a:r>
              <a:rPr lang="es-ES" dirty="0" smtClean="0">
                <a:solidFill>
                  <a:schemeClr val="tx1"/>
                </a:solidFill>
              </a:rPr>
              <a:t>”)</a:t>
            </a:r>
          </a:p>
          <a:p>
            <a:r>
              <a:rPr lang="es-ES" dirty="0" smtClean="0">
                <a:solidFill>
                  <a:srgbClr val="0000FF"/>
                </a:solidFill>
              </a:rPr>
              <a:t>End </a:t>
            </a:r>
            <a:r>
              <a:rPr lang="es-ES" dirty="0" err="1" smtClean="0">
                <a:solidFill>
                  <a:srgbClr val="0000FF"/>
                </a:solidFill>
              </a:rPr>
              <a:t>If</a:t>
            </a:r>
            <a:endParaRPr lang="es-ES" dirty="0" smtClean="0">
              <a:solidFill>
                <a:srgbClr val="0000FF"/>
              </a:solidFill>
            </a:endParaRPr>
          </a:p>
          <a:p>
            <a:r>
              <a:rPr lang="es-ES" dirty="0" smtClean="0">
                <a:solidFill>
                  <a:srgbClr val="0000FF"/>
                </a:solidFill>
              </a:rPr>
              <a:t>           </a:t>
            </a:r>
            <a:endParaRPr lang="es-ES" dirty="0" smtClean="0">
              <a:solidFill>
                <a:schemeClr val="tx1"/>
              </a:solidFill>
            </a:endParaRPr>
          </a:p>
          <a:p>
            <a:endParaRPr lang="es-ES" dirty="0" smtClean="0">
              <a:solidFill>
                <a:srgbClr val="0000FF"/>
              </a:solidFill>
            </a:endParaRPr>
          </a:p>
        </p:txBody>
      </p:sp>
      <p:pic>
        <p:nvPicPr>
          <p:cNvPr id="10" name="9 Imagen" descr="Dibujo.JPG"/>
          <p:cNvPicPr>
            <a:picLocks noChangeAspect="1"/>
          </p:cNvPicPr>
          <p:nvPr/>
        </p:nvPicPr>
        <p:blipFill>
          <a:blip r:embed="rId3"/>
          <a:stretch>
            <a:fillRect/>
          </a:stretch>
        </p:blipFill>
        <p:spPr>
          <a:xfrm>
            <a:off x="571472" y="2714620"/>
            <a:ext cx="2578816" cy="250033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DATETIMEPICKER</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1046440"/>
          </a:xfrm>
          <a:prstGeom prst="rect">
            <a:avLst/>
          </a:prstGeom>
        </p:spPr>
        <p:txBody>
          <a:bodyPr wrap="square">
            <a:spAutoFit/>
          </a:bodyPr>
          <a:lstStyle/>
          <a:p>
            <a:pPr>
              <a:buFont typeface="Arial" pitchFamily="34" charset="0"/>
              <a:buChar char="•"/>
            </a:pPr>
            <a:r>
              <a:rPr lang="es-ES" sz="1600" dirty="0" smtClean="0"/>
              <a:t> Este control permite seleccionar  una fecha de manera intuitiva mediante  el despliegue de una calendario.</a:t>
            </a:r>
            <a:endParaRPr lang="es-ES" sz="1600" b="1" dirty="0" smtClean="0"/>
          </a:p>
          <a:p>
            <a:endParaRPr lang="es-ES" sz="1600" dirty="0" smtClean="0"/>
          </a:p>
          <a:p>
            <a:endParaRPr lang="es-ES" sz="1400" b="1" dirty="0" smtClean="0"/>
          </a:p>
        </p:txBody>
      </p:sp>
      <p:sp>
        <p:nvSpPr>
          <p:cNvPr id="9" name="8 Rectángulo"/>
          <p:cNvSpPr/>
          <p:nvPr/>
        </p:nvSpPr>
        <p:spPr>
          <a:xfrm>
            <a:off x="3857620" y="2928934"/>
            <a:ext cx="4786346"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600" dirty="0" smtClean="0">
                <a:solidFill>
                  <a:srgbClr val="0000FF"/>
                </a:solidFill>
              </a:rPr>
              <a:t>PROPIEDAD PARA OBTENER FECHA SELCCIONADA</a:t>
            </a:r>
          </a:p>
          <a:p>
            <a:endParaRPr lang="es-ES" sz="1200" dirty="0" smtClean="0">
              <a:solidFill>
                <a:srgbClr val="0000FF"/>
              </a:solidFill>
            </a:endParaRPr>
          </a:p>
          <a:p>
            <a:r>
              <a:rPr lang="es-ES" dirty="0" err="1" smtClean="0">
                <a:solidFill>
                  <a:srgbClr val="0000FF"/>
                </a:solidFill>
              </a:rPr>
              <a:t>Dim</a:t>
            </a:r>
            <a:r>
              <a:rPr lang="es-ES" dirty="0" smtClean="0"/>
              <a:t> F </a:t>
            </a:r>
            <a:r>
              <a:rPr lang="es-ES" dirty="0" smtClean="0">
                <a:solidFill>
                  <a:srgbClr val="0000FF"/>
                </a:solidFill>
              </a:rPr>
              <a:t>As</a:t>
            </a:r>
            <a:r>
              <a:rPr lang="es-ES" dirty="0" smtClean="0"/>
              <a:t> Date</a:t>
            </a:r>
          </a:p>
          <a:p>
            <a:endParaRPr lang="es-ES" sz="1200" dirty="0" smtClean="0"/>
          </a:p>
          <a:p>
            <a:r>
              <a:rPr lang="es-ES" dirty="0" smtClean="0"/>
              <a:t>F = DateTimePicker1.Text</a:t>
            </a:r>
          </a:p>
          <a:p>
            <a:endParaRPr lang="es-ES" dirty="0" smtClean="0"/>
          </a:p>
          <a:p>
            <a:r>
              <a:rPr lang="es-ES" dirty="0" smtClean="0"/>
              <a:t>MsgBox(" " &amp; F)</a:t>
            </a:r>
          </a:p>
          <a:p>
            <a:r>
              <a:rPr lang="es-ES" dirty="0" smtClean="0"/>
              <a:t>MsgBox(DateTimePicker1.Text)</a:t>
            </a:r>
            <a:endParaRPr lang="es-ES" dirty="0" smtClean="0">
              <a:solidFill>
                <a:srgbClr val="0000FF"/>
              </a:solidFill>
            </a:endParaRPr>
          </a:p>
          <a:p>
            <a:endParaRPr lang="es-ES" sz="1400" dirty="0" smtClean="0">
              <a:solidFill>
                <a:srgbClr val="0000FF"/>
              </a:solidFill>
            </a:endParaRPr>
          </a:p>
        </p:txBody>
      </p:sp>
      <p:pic>
        <p:nvPicPr>
          <p:cNvPr id="10" name="9 Imagen" descr="Dibujo.JPG"/>
          <p:cNvPicPr>
            <a:picLocks noChangeAspect="1"/>
          </p:cNvPicPr>
          <p:nvPr/>
        </p:nvPicPr>
        <p:blipFill>
          <a:blip r:embed="rId3"/>
          <a:stretch>
            <a:fillRect/>
          </a:stretch>
        </p:blipFill>
        <p:spPr>
          <a:xfrm>
            <a:off x="785786" y="2500306"/>
            <a:ext cx="2419350" cy="303847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LINKLABEL</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1292662"/>
          </a:xfrm>
          <a:prstGeom prst="rect">
            <a:avLst/>
          </a:prstGeom>
        </p:spPr>
        <p:txBody>
          <a:bodyPr wrap="square">
            <a:spAutoFit/>
          </a:bodyPr>
          <a:lstStyle/>
          <a:p>
            <a:pPr algn="just">
              <a:buFont typeface="Arial" pitchFamily="34" charset="0"/>
              <a:buChar char="•"/>
            </a:pPr>
            <a:r>
              <a:rPr lang="es-ES" sz="1600" dirty="0" smtClean="0"/>
              <a:t> Este control permite generar un hipervínculo. Para este objeto se debe crear el respectivo evento que al hacer clic sobre el hipervínculo se enlace a la respectiva dirección web.</a:t>
            </a:r>
            <a:endParaRPr lang="es-ES" sz="1600" b="1" dirty="0" smtClean="0"/>
          </a:p>
          <a:p>
            <a:endParaRPr lang="es-ES" sz="1600" dirty="0" smtClean="0"/>
          </a:p>
          <a:p>
            <a:endParaRPr lang="es-ES" sz="1400" b="1" dirty="0" smtClean="0"/>
          </a:p>
        </p:txBody>
      </p:sp>
      <p:sp>
        <p:nvSpPr>
          <p:cNvPr id="9" name="8 Rectángulo"/>
          <p:cNvSpPr/>
          <p:nvPr/>
        </p:nvSpPr>
        <p:spPr>
          <a:xfrm>
            <a:off x="3428992" y="2714620"/>
            <a:ext cx="5286412" cy="273921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600" dirty="0" smtClean="0">
                <a:solidFill>
                  <a:srgbClr val="0000FF"/>
                </a:solidFill>
              </a:rPr>
              <a:t>EVENTO PARA GENERAR HIPERVINCULO</a:t>
            </a:r>
          </a:p>
          <a:p>
            <a:endParaRPr lang="es-ES" sz="1200" dirty="0" smtClean="0">
              <a:solidFill>
                <a:srgbClr val="0000FF"/>
              </a:solidFill>
            </a:endParaRPr>
          </a:p>
          <a:p>
            <a:r>
              <a:rPr lang="es-ES" dirty="0" err="1" smtClean="0">
                <a:solidFill>
                  <a:srgbClr val="0000FF"/>
                </a:solidFill>
              </a:rPr>
              <a:t>Private</a:t>
            </a:r>
            <a:r>
              <a:rPr lang="es-ES" dirty="0" smtClean="0">
                <a:solidFill>
                  <a:srgbClr val="0000FF"/>
                </a:solidFill>
              </a:rPr>
              <a:t> Sub </a:t>
            </a:r>
            <a:r>
              <a:rPr lang="es-ES" dirty="0" err="1" smtClean="0"/>
              <a:t>Enlace_LinkClicked</a:t>
            </a:r>
            <a:r>
              <a:rPr lang="es-ES" dirty="0" smtClean="0"/>
              <a:t>(</a:t>
            </a:r>
            <a:r>
              <a:rPr lang="es-ES" dirty="0" err="1" smtClean="0">
                <a:solidFill>
                  <a:srgbClr val="0000FF"/>
                </a:solidFill>
              </a:rPr>
              <a:t>ByVa</a:t>
            </a:r>
            <a:r>
              <a:rPr lang="es-ES" dirty="0" err="1" smtClean="0"/>
              <a:t>l</a:t>
            </a:r>
            <a:r>
              <a:rPr lang="es-ES" dirty="0" smtClean="0"/>
              <a:t> </a:t>
            </a:r>
            <a:r>
              <a:rPr lang="es-ES" dirty="0" err="1" smtClean="0"/>
              <a:t>sender</a:t>
            </a:r>
            <a:r>
              <a:rPr lang="es-ES" dirty="0" smtClean="0"/>
              <a:t> </a:t>
            </a:r>
            <a:r>
              <a:rPr lang="es-ES" dirty="0" smtClean="0">
                <a:solidFill>
                  <a:srgbClr val="0000FF"/>
                </a:solidFill>
              </a:rPr>
              <a:t>As</a:t>
            </a:r>
            <a:r>
              <a:rPr lang="es-ES" dirty="0" smtClean="0"/>
              <a:t> </a:t>
            </a:r>
            <a:r>
              <a:rPr lang="es-ES" dirty="0" err="1" smtClean="0"/>
              <a:t>System.Object</a:t>
            </a:r>
            <a:r>
              <a:rPr lang="es-ES" dirty="0" smtClean="0"/>
              <a:t>, </a:t>
            </a:r>
            <a:r>
              <a:rPr lang="es-ES" dirty="0" err="1" smtClean="0">
                <a:solidFill>
                  <a:srgbClr val="0000FF"/>
                </a:solidFill>
              </a:rPr>
              <a:t>ByVal</a:t>
            </a:r>
            <a:r>
              <a:rPr lang="es-ES" dirty="0" smtClean="0"/>
              <a:t> e </a:t>
            </a:r>
            <a:r>
              <a:rPr lang="es-ES" dirty="0" smtClean="0">
                <a:solidFill>
                  <a:srgbClr val="0000FF"/>
                </a:solidFill>
              </a:rPr>
              <a:t>As </a:t>
            </a:r>
            <a:r>
              <a:rPr lang="es-ES" dirty="0" err="1" smtClean="0"/>
              <a:t>System.Windows.Forms.LinkLabelLinkClickedEventArgs</a:t>
            </a:r>
            <a:r>
              <a:rPr lang="es-ES" dirty="0" smtClean="0"/>
              <a:t>) </a:t>
            </a:r>
            <a:r>
              <a:rPr lang="es-ES" dirty="0" err="1" smtClean="0">
                <a:solidFill>
                  <a:srgbClr val="0000FF"/>
                </a:solidFill>
              </a:rPr>
              <a:t>Handles</a:t>
            </a:r>
            <a:r>
              <a:rPr lang="es-ES" dirty="0" smtClean="0"/>
              <a:t>  LinkLabel1.LinkClicked</a:t>
            </a:r>
          </a:p>
          <a:p>
            <a:r>
              <a:rPr lang="es-ES" dirty="0" smtClean="0"/>
              <a:t>            </a:t>
            </a:r>
            <a:r>
              <a:rPr lang="es-ES" dirty="0" err="1" smtClean="0"/>
              <a:t>Process.Start</a:t>
            </a:r>
            <a:r>
              <a:rPr lang="es-ES" dirty="0" smtClean="0"/>
              <a:t>("</a:t>
            </a:r>
            <a:r>
              <a:rPr lang="es-ES" dirty="0" smtClean="0">
                <a:solidFill>
                  <a:srgbClr val="C00000"/>
                </a:solidFill>
                <a:latin typeface="Times New Roman" pitchFamily="18" charset="0"/>
                <a:cs typeface="Times New Roman" pitchFamily="18" charset="0"/>
              </a:rPr>
              <a:t>http://senaticscesar.blogspot.com</a:t>
            </a:r>
            <a:r>
              <a:rPr lang="es-ES" dirty="0" smtClean="0"/>
              <a:t>")</a:t>
            </a:r>
          </a:p>
          <a:p>
            <a:endParaRPr lang="es-ES" dirty="0" smtClean="0"/>
          </a:p>
          <a:p>
            <a:r>
              <a:rPr lang="es-ES" dirty="0" smtClean="0">
                <a:solidFill>
                  <a:srgbClr val="0000FF"/>
                </a:solidFill>
              </a:rPr>
              <a:t>End Sub</a:t>
            </a:r>
            <a:endParaRPr lang="es-ES" sz="1400" dirty="0" smtClean="0">
              <a:solidFill>
                <a:srgbClr val="0000FF"/>
              </a:solidFill>
            </a:endParaRPr>
          </a:p>
        </p:txBody>
      </p:sp>
      <p:pic>
        <p:nvPicPr>
          <p:cNvPr id="8" name="7 Imagen" descr="Dibujo.JPG"/>
          <p:cNvPicPr>
            <a:picLocks noChangeAspect="1"/>
          </p:cNvPicPr>
          <p:nvPr/>
        </p:nvPicPr>
        <p:blipFill>
          <a:blip r:embed="rId3"/>
          <a:stretch>
            <a:fillRect/>
          </a:stretch>
        </p:blipFill>
        <p:spPr>
          <a:xfrm>
            <a:off x="428597" y="2714620"/>
            <a:ext cx="2857519" cy="2786082"/>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LISTBOX</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71472" y="1643050"/>
            <a:ext cx="8001056" cy="800219"/>
          </a:xfrm>
          <a:prstGeom prst="rect">
            <a:avLst/>
          </a:prstGeom>
        </p:spPr>
        <p:txBody>
          <a:bodyPr wrap="square">
            <a:spAutoFit/>
          </a:bodyPr>
          <a:lstStyle/>
          <a:p>
            <a:pPr algn="just">
              <a:buFont typeface="Arial" pitchFamily="34" charset="0"/>
              <a:buChar char="•"/>
            </a:pPr>
            <a:r>
              <a:rPr lang="es-ES" sz="1600" dirty="0" smtClean="0"/>
              <a:t> Este control permite seleccionar una o varias opciones de una lista de opciones.</a:t>
            </a:r>
            <a:endParaRPr lang="es-ES" sz="1600" b="1" dirty="0" smtClean="0"/>
          </a:p>
          <a:p>
            <a:endParaRPr lang="es-ES" sz="1600" dirty="0" smtClean="0"/>
          </a:p>
          <a:p>
            <a:endParaRPr lang="es-ES" sz="1400" b="1" dirty="0" smtClean="0"/>
          </a:p>
        </p:txBody>
      </p:sp>
      <p:sp>
        <p:nvSpPr>
          <p:cNvPr id="9" name="8 Rectángulo"/>
          <p:cNvSpPr/>
          <p:nvPr/>
        </p:nvSpPr>
        <p:spPr>
          <a:xfrm>
            <a:off x="3500430" y="2071678"/>
            <a:ext cx="5286412" cy="26930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400" dirty="0" smtClean="0">
                <a:solidFill>
                  <a:srgbClr val="0000FF"/>
                </a:solidFill>
              </a:rPr>
              <a:t>EVENTO PARA OBTENER VALORES</a:t>
            </a:r>
          </a:p>
          <a:p>
            <a:endParaRPr lang="es-ES" sz="1100" dirty="0" smtClean="0">
              <a:solidFill>
                <a:srgbClr val="0000FF"/>
              </a:solidFill>
            </a:endParaRPr>
          </a:p>
          <a:p>
            <a:r>
              <a:rPr lang="en-US" sz="1200" dirty="0" smtClean="0">
                <a:solidFill>
                  <a:srgbClr val="0000FF"/>
                </a:solidFill>
              </a:rPr>
              <a:t>For</a:t>
            </a:r>
            <a:r>
              <a:rPr lang="en-US" sz="1200" dirty="0" smtClean="0"/>
              <a:t> </a:t>
            </a:r>
            <a:r>
              <a:rPr lang="en-US" sz="1200" dirty="0" err="1" smtClean="0"/>
              <a:t>i</a:t>
            </a:r>
            <a:r>
              <a:rPr lang="en-US" sz="1200" dirty="0" smtClean="0"/>
              <a:t> = 0 </a:t>
            </a:r>
            <a:r>
              <a:rPr lang="en-US" sz="1200" dirty="0" smtClean="0">
                <a:solidFill>
                  <a:srgbClr val="0000FF"/>
                </a:solidFill>
              </a:rPr>
              <a:t>To</a:t>
            </a:r>
            <a:r>
              <a:rPr lang="en-US" sz="1200" dirty="0" smtClean="0"/>
              <a:t> ListBox1.Items.Count - 1</a:t>
            </a:r>
          </a:p>
          <a:p>
            <a:r>
              <a:rPr lang="es-ES" sz="1200" dirty="0" smtClean="0">
                <a:solidFill>
                  <a:srgbClr val="0000FF"/>
                </a:solidFill>
              </a:rPr>
              <a:t>            If </a:t>
            </a:r>
            <a:r>
              <a:rPr lang="es-ES" sz="1200" dirty="0" smtClean="0"/>
              <a:t>(ListBox1.GetSelected(i)) </a:t>
            </a:r>
            <a:r>
              <a:rPr lang="es-ES" sz="1200" dirty="0" smtClean="0">
                <a:solidFill>
                  <a:srgbClr val="0000FF"/>
                </a:solidFill>
              </a:rPr>
              <a:t>Then</a:t>
            </a:r>
          </a:p>
          <a:p>
            <a:endParaRPr lang="es-ES" sz="1200" dirty="0" smtClean="0"/>
          </a:p>
          <a:p>
            <a:r>
              <a:rPr lang="es-ES" sz="1200" dirty="0" smtClean="0"/>
              <a:t>                </a:t>
            </a:r>
            <a:r>
              <a:rPr lang="es-ES" sz="1200" dirty="0" err="1" smtClean="0">
                <a:solidFill>
                  <a:srgbClr val="0000FF"/>
                </a:solidFill>
              </a:rPr>
              <a:t>Select</a:t>
            </a:r>
            <a:r>
              <a:rPr lang="es-ES" sz="1200" dirty="0" smtClean="0">
                <a:solidFill>
                  <a:srgbClr val="0000FF"/>
                </a:solidFill>
              </a:rPr>
              <a:t> Case</a:t>
            </a:r>
            <a:r>
              <a:rPr lang="es-ES" sz="1200" dirty="0" smtClean="0"/>
              <a:t> i</a:t>
            </a:r>
          </a:p>
          <a:p>
            <a:endParaRPr lang="es-ES" sz="1200" dirty="0" smtClean="0"/>
          </a:p>
          <a:p>
            <a:r>
              <a:rPr lang="es-ES" sz="1200" dirty="0" smtClean="0"/>
              <a:t>                    </a:t>
            </a:r>
            <a:r>
              <a:rPr lang="es-ES" sz="1200" dirty="0" smtClean="0">
                <a:solidFill>
                  <a:srgbClr val="0000FF"/>
                </a:solidFill>
              </a:rPr>
              <a:t>Case</a:t>
            </a:r>
            <a:r>
              <a:rPr lang="es-ES" sz="1200" dirty="0" smtClean="0"/>
              <a:t> 0 : MsgBox(“Abogado")</a:t>
            </a:r>
          </a:p>
          <a:p>
            <a:r>
              <a:rPr lang="es-ES" sz="1200" dirty="0" smtClean="0"/>
              <a:t>                    </a:t>
            </a:r>
            <a:r>
              <a:rPr lang="es-ES" sz="1200" dirty="0" smtClean="0">
                <a:solidFill>
                  <a:srgbClr val="0000FF"/>
                </a:solidFill>
              </a:rPr>
              <a:t>Case</a:t>
            </a:r>
            <a:r>
              <a:rPr lang="es-ES" sz="1200" dirty="0" smtClean="0"/>
              <a:t> 1 : MsgBox(“Ingeniero")</a:t>
            </a:r>
          </a:p>
          <a:p>
            <a:r>
              <a:rPr lang="es-ES" sz="1200" dirty="0" smtClean="0"/>
              <a:t>                    </a:t>
            </a:r>
            <a:r>
              <a:rPr lang="es-ES" sz="1200" dirty="0" smtClean="0">
                <a:solidFill>
                  <a:srgbClr val="0000FF"/>
                </a:solidFill>
              </a:rPr>
              <a:t>Case</a:t>
            </a:r>
            <a:r>
              <a:rPr lang="es-ES" sz="1200" dirty="0" smtClean="0"/>
              <a:t> 2 : MsgBox(“Odontóloga")</a:t>
            </a:r>
          </a:p>
          <a:p>
            <a:r>
              <a:rPr lang="es-ES" sz="1200" dirty="0" smtClean="0"/>
              <a:t>                    </a:t>
            </a:r>
            <a:r>
              <a:rPr lang="es-ES" sz="1200" dirty="0" smtClean="0">
                <a:solidFill>
                  <a:srgbClr val="0000FF"/>
                </a:solidFill>
              </a:rPr>
              <a:t>Case</a:t>
            </a:r>
            <a:r>
              <a:rPr lang="es-ES" sz="1200" dirty="0" smtClean="0"/>
              <a:t> 3 : MsgBox(“</a:t>
            </a:r>
            <a:r>
              <a:rPr lang="es-ES" sz="1200" dirty="0" err="1" smtClean="0"/>
              <a:t>Sicologa</a:t>
            </a:r>
            <a:r>
              <a:rPr lang="es-ES" sz="1200" dirty="0" smtClean="0"/>
              <a:t>")</a:t>
            </a:r>
          </a:p>
          <a:p>
            <a:r>
              <a:rPr lang="es-ES" sz="1200" dirty="0" smtClean="0"/>
              <a:t>                </a:t>
            </a:r>
            <a:r>
              <a:rPr lang="es-ES" sz="1200" dirty="0" smtClean="0">
                <a:solidFill>
                  <a:srgbClr val="0000FF"/>
                </a:solidFill>
              </a:rPr>
              <a:t>End </a:t>
            </a:r>
            <a:r>
              <a:rPr lang="es-ES" sz="1200" dirty="0" err="1" smtClean="0">
                <a:solidFill>
                  <a:srgbClr val="0000FF"/>
                </a:solidFill>
              </a:rPr>
              <a:t>Select</a:t>
            </a:r>
            <a:endParaRPr lang="es-ES" sz="1200" dirty="0" smtClean="0">
              <a:solidFill>
                <a:srgbClr val="0000FF"/>
              </a:solidFill>
            </a:endParaRPr>
          </a:p>
          <a:p>
            <a:r>
              <a:rPr lang="es-ES" sz="1200" dirty="0" smtClean="0"/>
              <a:t>            </a:t>
            </a:r>
            <a:r>
              <a:rPr lang="es-ES" sz="1200" dirty="0" smtClean="0">
                <a:solidFill>
                  <a:srgbClr val="0000FF"/>
                </a:solidFill>
              </a:rPr>
              <a:t>End If</a:t>
            </a:r>
          </a:p>
          <a:p>
            <a:r>
              <a:rPr lang="es-ES" sz="1200" dirty="0" smtClean="0">
                <a:solidFill>
                  <a:srgbClr val="0000FF"/>
                </a:solidFill>
              </a:rPr>
              <a:t>        </a:t>
            </a:r>
            <a:r>
              <a:rPr lang="es-ES" sz="1200" dirty="0" err="1" smtClean="0">
                <a:solidFill>
                  <a:srgbClr val="0000FF"/>
                </a:solidFill>
              </a:rPr>
              <a:t>Next</a:t>
            </a:r>
            <a:endParaRPr lang="es-ES" sz="1050" dirty="0" smtClean="0">
              <a:solidFill>
                <a:srgbClr val="0000FF"/>
              </a:solidFill>
            </a:endParaRPr>
          </a:p>
        </p:txBody>
      </p:sp>
      <p:pic>
        <p:nvPicPr>
          <p:cNvPr id="10" name="9 Imagen" descr="Dibujo.JPG"/>
          <p:cNvPicPr>
            <a:picLocks noChangeAspect="1"/>
          </p:cNvPicPr>
          <p:nvPr/>
        </p:nvPicPr>
        <p:blipFill>
          <a:blip r:embed="rId3"/>
          <a:stretch>
            <a:fillRect/>
          </a:stretch>
        </p:blipFill>
        <p:spPr>
          <a:xfrm>
            <a:off x="857224" y="2071678"/>
            <a:ext cx="2071702" cy="1752979"/>
          </a:xfrm>
          <a:prstGeom prst="rect">
            <a:avLst/>
          </a:prstGeom>
        </p:spPr>
      </p:pic>
      <p:pic>
        <p:nvPicPr>
          <p:cNvPr id="11" name="10 Imagen" descr="Dibujo.JPG"/>
          <p:cNvPicPr>
            <a:picLocks noChangeAspect="1"/>
          </p:cNvPicPr>
          <p:nvPr/>
        </p:nvPicPr>
        <p:blipFill>
          <a:blip r:embed="rId4"/>
          <a:stretch>
            <a:fillRect/>
          </a:stretch>
        </p:blipFill>
        <p:spPr>
          <a:xfrm>
            <a:off x="785786" y="4286256"/>
            <a:ext cx="2143140" cy="2072873"/>
          </a:xfrm>
          <a:prstGeom prst="rect">
            <a:avLst/>
          </a:prstGeom>
        </p:spPr>
      </p:pic>
      <p:cxnSp>
        <p:nvCxnSpPr>
          <p:cNvPr id="14" name="13 Conector angular"/>
          <p:cNvCxnSpPr/>
          <p:nvPr/>
        </p:nvCxnSpPr>
        <p:spPr>
          <a:xfrm flipV="1">
            <a:off x="2071670" y="5143512"/>
            <a:ext cx="2214578" cy="71438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 name="14 Conector angular"/>
          <p:cNvCxnSpPr/>
          <p:nvPr/>
        </p:nvCxnSpPr>
        <p:spPr>
          <a:xfrm flipV="1">
            <a:off x="2357422" y="5572140"/>
            <a:ext cx="2571768" cy="36671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7" name="16 Conector angular"/>
          <p:cNvCxnSpPr/>
          <p:nvPr/>
        </p:nvCxnSpPr>
        <p:spPr>
          <a:xfrm>
            <a:off x="2500298" y="6072206"/>
            <a:ext cx="2705120" cy="523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20" name="19 Rectángulo redondeado"/>
          <p:cNvSpPr/>
          <p:nvPr/>
        </p:nvSpPr>
        <p:spPr>
          <a:xfrm>
            <a:off x="4429124" y="4857760"/>
            <a:ext cx="1571636" cy="4286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200" dirty="0" smtClean="0"/>
              <a:t>Una sola selección</a:t>
            </a:r>
            <a:endParaRPr lang="es-ES" sz="1200" dirty="0"/>
          </a:p>
        </p:txBody>
      </p:sp>
      <p:sp>
        <p:nvSpPr>
          <p:cNvPr id="21" name="20 Rectángulo redondeado"/>
          <p:cNvSpPr/>
          <p:nvPr/>
        </p:nvSpPr>
        <p:spPr>
          <a:xfrm>
            <a:off x="5000628" y="5357826"/>
            <a:ext cx="1500198" cy="4286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200" dirty="0" smtClean="0"/>
              <a:t>Múltiple selección</a:t>
            </a:r>
            <a:endParaRPr lang="es-ES" sz="1200" dirty="0"/>
          </a:p>
        </p:txBody>
      </p:sp>
      <p:sp>
        <p:nvSpPr>
          <p:cNvPr id="22" name="21 Rectángulo redondeado"/>
          <p:cNvSpPr/>
          <p:nvPr/>
        </p:nvSpPr>
        <p:spPr>
          <a:xfrm>
            <a:off x="5214942" y="5929330"/>
            <a:ext cx="1643074" cy="4286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200" dirty="0" smtClean="0"/>
              <a:t>Múltiple selección  Arrastrando mouse</a:t>
            </a:r>
            <a:endParaRPr lang="es-ES" sz="1200" dirty="0"/>
          </a:p>
        </p:txBody>
      </p:sp>
      <p:sp>
        <p:nvSpPr>
          <p:cNvPr id="23" name="22 Rectángulo"/>
          <p:cNvSpPr/>
          <p:nvPr/>
        </p:nvSpPr>
        <p:spPr>
          <a:xfrm>
            <a:off x="642910" y="3929066"/>
            <a:ext cx="2483372" cy="276999"/>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es-ES" sz="1200" b="1" dirty="0" smtClean="0">
                <a:solidFill>
                  <a:srgbClr val="0000FF"/>
                </a:solidFill>
              </a:rPr>
              <a:t>PROPIEDADES DE SELECCION</a:t>
            </a:r>
            <a:endParaRPr lang="es-ES" sz="1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PICTUREBOX</a:t>
            </a:r>
            <a:endParaRPr lang="es-ES" sz="1800" dirty="0"/>
          </a:p>
        </p:txBody>
      </p:sp>
      <p:pic>
        <p:nvPicPr>
          <p:cNvPr id="12" name="11 Imagen" descr="images.jpg"/>
          <p:cNvPicPr>
            <a:picLocks noChangeAspect="1"/>
          </p:cNvPicPr>
          <p:nvPr/>
        </p:nvPicPr>
        <p:blipFill>
          <a:blip r:embed="rId2"/>
          <a:stretch>
            <a:fillRect/>
          </a:stretch>
        </p:blipFill>
        <p:spPr>
          <a:xfrm>
            <a:off x="7786710" y="5715016"/>
            <a:ext cx="1104900" cy="590550"/>
          </a:xfrm>
          <a:prstGeom prst="rect">
            <a:avLst/>
          </a:prstGeom>
        </p:spPr>
      </p:pic>
      <p:sp>
        <p:nvSpPr>
          <p:cNvPr id="5" name="4 Rectángulo"/>
          <p:cNvSpPr/>
          <p:nvPr/>
        </p:nvSpPr>
        <p:spPr>
          <a:xfrm>
            <a:off x="500034" y="1285861"/>
            <a:ext cx="8001056" cy="800219"/>
          </a:xfrm>
          <a:prstGeom prst="rect">
            <a:avLst/>
          </a:prstGeom>
        </p:spPr>
        <p:txBody>
          <a:bodyPr wrap="square">
            <a:spAutoFit/>
          </a:bodyPr>
          <a:lstStyle/>
          <a:p>
            <a:pPr algn="just">
              <a:buFont typeface="Arial" pitchFamily="34" charset="0"/>
              <a:buChar char="•"/>
            </a:pPr>
            <a:r>
              <a:rPr lang="es-ES" sz="1600" dirty="0" smtClean="0"/>
              <a:t> Este control permite visualizar  una imagen o conjuntos de imágenes.</a:t>
            </a:r>
            <a:endParaRPr lang="es-ES" sz="1600" b="1" dirty="0" smtClean="0"/>
          </a:p>
          <a:p>
            <a:endParaRPr lang="es-ES" sz="1600" dirty="0" smtClean="0"/>
          </a:p>
          <a:p>
            <a:endParaRPr lang="es-ES" sz="1400" b="1" dirty="0" smtClean="0"/>
          </a:p>
        </p:txBody>
      </p:sp>
      <p:sp>
        <p:nvSpPr>
          <p:cNvPr id="10" name="9 Rectángulo"/>
          <p:cNvSpPr/>
          <p:nvPr/>
        </p:nvSpPr>
        <p:spPr>
          <a:xfrm>
            <a:off x="2500298" y="1571612"/>
            <a:ext cx="3711401" cy="369332"/>
          </a:xfrm>
          <a:prstGeom prst="rect">
            <a:avLst/>
          </a:prstGeom>
        </p:spPr>
        <p:txBody>
          <a:bodyPr wrap="none">
            <a:spAutoFit/>
          </a:bodyPr>
          <a:lstStyle/>
          <a:p>
            <a:r>
              <a:rPr lang="es-ES" dirty="0" smtClean="0">
                <a:solidFill>
                  <a:srgbClr val="0000FF"/>
                </a:solidFill>
              </a:rPr>
              <a:t>VISUALIZAR UNA SOLA IMAGEN</a:t>
            </a:r>
            <a:endParaRPr lang="es-ES" dirty="0"/>
          </a:p>
        </p:txBody>
      </p:sp>
      <p:pic>
        <p:nvPicPr>
          <p:cNvPr id="11" name="10 Imagen" descr="Dibujo.JPG"/>
          <p:cNvPicPr>
            <a:picLocks noChangeAspect="1"/>
          </p:cNvPicPr>
          <p:nvPr/>
        </p:nvPicPr>
        <p:blipFill>
          <a:blip r:embed="rId3"/>
          <a:stretch>
            <a:fillRect/>
          </a:stretch>
        </p:blipFill>
        <p:spPr>
          <a:xfrm>
            <a:off x="571472" y="2214554"/>
            <a:ext cx="3056847" cy="2071702"/>
          </a:xfrm>
          <a:prstGeom prst="rect">
            <a:avLst/>
          </a:prstGeom>
        </p:spPr>
      </p:pic>
      <p:sp>
        <p:nvSpPr>
          <p:cNvPr id="13" name="12 Llamada rectangular redondeada"/>
          <p:cNvSpPr/>
          <p:nvPr/>
        </p:nvSpPr>
        <p:spPr>
          <a:xfrm>
            <a:off x="2500298" y="2000240"/>
            <a:ext cx="1500198" cy="428628"/>
          </a:xfrm>
          <a:prstGeom prst="wedgeRoundRectCallout">
            <a:avLst>
              <a:gd name="adj1" fmla="val -84325"/>
              <a:gd name="adj2" fmla="val 12768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1. CLICK AQUI</a:t>
            </a:r>
            <a:endParaRPr lang="es-ES" sz="1400" b="1" dirty="0"/>
          </a:p>
        </p:txBody>
      </p:sp>
      <p:sp>
        <p:nvSpPr>
          <p:cNvPr id="14" name="13 Llamada rectangular redondeada"/>
          <p:cNvSpPr/>
          <p:nvPr/>
        </p:nvSpPr>
        <p:spPr>
          <a:xfrm>
            <a:off x="3214678" y="2857496"/>
            <a:ext cx="1500198" cy="428628"/>
          </a:xfrm>
          <a:prstGeom prst="wedgeRoundRectCallout">
            <a:avLst>
              <a:gd name="adj1" fmla="val -97869"/>
              <a:gd name="adj2" fmla="val -2342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2. CLICK AQUI</a:t>
            </a:r>
            <a:endParaRPr lang="es-ES" sz="1400" b="1" dirty="0"/>
          </a:p>
        </p:txBody>
      </p:sp>
      <p:pic>
        <p:nvPicPr>
          <p:cNvPr id="15" name="14 Imagen" descr="Dibujo.JPG"/>
          <p:cNvPicPr>
            <a:picLocks noChangeAspect="1"/>
          </p:cNvPicPr>
          <p:nvPr/>
        </p:nvPicPr>
        <p:blipFill>
          <a:blip r:embed="rId4"/>
          <a:stretch>
            <a:fillRect/>
          </a:stretch>
        </p:blipFill>
        <p:spPr>
          <a:xfrm>
            <a:off x="4929190" y="2085976"/>
            <a:ext cx="3911245" cy="2271718"/>
          </a:xfrm>
          <a:prstGeom prst="rect">
            <a:avLst/>
          </a:prstGeom>
        </p:spPr>
      </p:pic>
      <p:sp>
        <p:nvSpPr>
          <p:cNvPr id="16" name="15 Llamada rectangular redondeada"/>
          <p:cNvSpPr/>
          <p:nvPr/>
        </p:nvSpPr>
        <p:spPr>
          <a:xfrm>
            <a:off x="6858016" y="1800224"/>
            <a:ext cx="1500198" cy="428628"/>
          </a:xfrm>
          <a:prstGeom prst="wedgeRoundRectCallout">
            <a:avLst>
              <a:gd name="adj1" fmla="val -136811"/>
              <a:gd name="adj2" fmla="val 222499"/>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3. CLICK AQUI</a:t>
            </a:r>
            <a:endParaRPr lang="es-ES" sz="1400" b="1" dirty="0"/>
          </a:p>
        </p:txBody>
      </p:sp>
      <p:sp>
        <p:nvSpPr>
          <p:cNvPr id="17" name="16 Llamada rectangular redondeada"/>
          <p:cNvSpPr/>
          <p:nvPr/>
        </p:nvSpPr>
        <p:spPr>
          <a:xfrm>
            <a:off x="7143768" y="3086108"/>
            <a:ext cx="1500198" cy="428628"/>
          </a:xfrm>
          <a:prstGeom prst="wedgeRoundRectCallout">
            <a:avLst>
              <a:gd name="adj1" fmla="val -128345"/>
              <a:gd name="adj2" fmla="val -32314"/>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4. CLICK AQUI</a:t>
            </a:r>
            <a:endParaRPr lang="es-ES" sz="1400" b="1" dirty="0"/>
          </a:p>
        </p:txBody>
      </p:sp>
      <p:pic>
        <p:nvPicPr>
          <p:cNvPr id="18" name="17 Imagen" descr="Dibujo.JPG"/>
          <p:cNvPicPr>
            <a:picLocks noChangeAspect="1"/>
          </p:cNvPicPr>
          <p:nvPr/>
        </p:nvPicPr>
        <p:blipFill>
          <a:blip r:embed="rId5"/>
          <a:stretch>
            <a:fillRect/>
          </a:stretch>
        </p:blipFill>
        <p:spPr>
          <a:xfrm>
            <a:off x="714348" y="4429132"/>
            <a:ext cx="2228850" cy="1885950"/>
          </a:xfrm>
          <a:prstGeom prst="rect">
            <a:avLst/>
          </a:prstGeom>
        </p:spPr>
      </p:pic>
      <p:sp>
        <p:nvSpPr>
          <p:cNvPr id="19" name="18 Llamada rectangular redondeada"/>
          <p:cNvSpPr/>
          <p:nvPr/>
        </p:nvSpPr>
        <p:spPr>
          <a:xfrm>
            <a:off x="3286116" y="5214950"/>
            <a:ext cx="1857388" cy="571504"/>
          </a:xfrm>
          <a:prstGeom prst="wedgeRoundRectCallout">
            <a:avLst>
              <a:gd name="adj1" fmla="val -97869"/>
              <a:gd name="adj2" fmla="val -2342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5. SELECCIONAR ESTA PROPIEDAD</a:t>
            </a:r>
            <a:endParaRPr lang="es-ES" sz="1400" b="1" dirty="0"/>
          </a:p>
        </p:txBody>
      </p:sp>
      <p:sp>
        <p:nvSpPr>
          <p:cNvPr id="20" name="19 Rectángulo"/>
          <p:cNvSpPr/>
          <p:nvPr/>
        </p:nvSpPr>
        <p:spPr>
          <a:xfrm>
            <a:off x="5286380" y="4500570"/>
            <a:ext cx="3429024" cy="1477328"/>
          </a:xfrm>
          <a:prstGeom prst="rect">
            <a:avLst/>
          </a:prstGeom>
        </p:spPr>
        <p:txBody>
          <a:bodyPr wrap="square">
            <a:spAutoFit/>
          </a:bodyPr>
          <a:lstStyle/>
          <a:p>
            <a:r>
              <a:rPr lang="es-ES" dirty="0" smtClean="0">
                <a:solidFill>
                  <a:srgbClr val="0000FF"/>
                </a:solidFill>
              </a:rPr>
              <a:t>PROPIEDAD DE VISIBILIDAD</a:t>
            </a:r>
          </a:p>
          <a:p>
            <a:endParaRPr lang="es-ES" dirty="0" smtClean="0"/>
          </a:p>
          <a:p>
            <a:r>
              <a:rPr lang="es-ES" dirty="0" smtClean="0"/>
              <a:t> Carro.Visible = </a:t>
            </a:r>
            <a:r>
              <a:rPr lang="es-ES" dirty="0" smtClean="0">
                <a:solidFill>
                  <a:srgbClr val="0000FF"/>
                </a:solidFill>
              </a:rPr>
              <a:t>False</a:t>
            </a:r>
          </a:p>
          <a:p>
            <a:endParaRPr lang="es-ES" dirty="0" smtClean="0">
              <a:solidFill>
                <a:srgbClr val="0000FF"/>
              </a:solidFill>
            </a:endParaRPr>
          </a:p>
          <a:p>
            <a:r>
              <a:rPr lang="es-ES" dirty="0" smtClean="0"/>
              <a:t> Carro.Visible = </a:t>
            </a:r>
            <a:r>
              <a:rPr lang="es-ES" dirty="0" smtClean="0">
                <a:solidFill>
                  <a:srgbClr val="0000FF"/>
                </a:solidFill>
              </a:rPr>
              <a:t>True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PICTUREBOX</a:t>
            </a:r>
            <a:endParaRPr lang="es-ES" sz="1800" dirty="0"/>
          </a:p>
        </p:txBody>
      </p:sp>
      <p:pic>
        <p:nvPicPr>
          <p:cNvPr id="12" name="11 Imagen" descr="images.jpg"/>
          <p:cNvPicPr>
            <a:picLocks noChangeAspect="1"/>
          </p:cNvPicPr>
          <p:nvPr/>
        </p:nvPicPr>
        <p:blipFill>
          <a:blip r:embed="rId2"/>
          <a:stretch>
            <a:fillRect/>
          </a:stretch>
        </p:blipFill>
        <p:spPr>
          <a:xfrm>
            <a:off x="7786710" y="5715016"/>
            <a:ext cx="1104900" cy="590550"/>
          </a:xfrm>
          <a:prstGeom prst="rect">
            <a:avLst/>
          </a:prstGeom>
        </p:spPr>
      </p:pic>
      <p:sp>
        <p:nvSpPr>
          <p:cNvPr id="10" name="9 Rectángulo"/>
          <p:cNvSpPr/>
          <p:nvPr/>
        </p:nvSpPr>
        <p:spPr>
          <a:xfrm>
            <a:off x="500034" y="1428736"/>
            <a:ext cx="7451592" cy="369332"/>
          </a:xfrm>
          <a:prstGeom prst="rect">
            <a:avLst/>
          </a:prstGeom>
        </p:spPr>
        <p:txBody>
          <a:bodyPr wrap="none">
            <a:spAutoFit/>
          </a:bodyPr>
          <a:lstStyle/>
          <a:p>
            <a:r>
              <a:rPr lang="es-ES" dirty="0" smtClean="0">
                <a:solidFill>
                  <a:srgbClr val="0000FF"/>
                </a:solidFill>
              </a:rPr>
              <a:t>VISUALIZAR VARIAS IMÁGENES: “Ejemplo con un </a:t>
            </a:r>
            <a:r>
              <a:rPr lang="es-ES" b="1" dirty="0" smtClean="0">
                <a:solidFill>
                  <a:srgbClr val="0000FF"/>
                </a:solidFill>
              </a:rPr>
              <a:t>CheckedListBox</a:t>
            </a:r>
            <a:r>
              <a:rPr lang="es-ES" dirty="0" smtClean="0">
                <a:solidFill>
                  <a:srgbClr val="0000FF"/>
                </a:solidFill>
              </a:rPr>
              <a:t>”</a:t>
            </a:r>
            <a:endParaRPr lang="es-ES" dirty="0"/>
          </a:p>
        </p:txBody>
      </p:sp>
      <p:pic>
        <p:nvPicPr>
          <p:cNvPr id="11" name="10 Imagen" descr="Dibujo.JPG"/>
          <p:cNvPicPr>
            <a:picLocks noChangeAspect="1"/>
          </p:cNvPicPr>
          <p:nvPr/>
        </p:nvPicPr>
        <p:blipFill>
          <a:blip r:embed="rId3"/>
          <a:stretch>
            <a:fillRect/>
          </a:stretch>
        </p:blipFill>
        <p:spPr>
          <a:xfrm>
            <a:off x="571472" y="2214554"/>
            <a:ext cx="3056847" cy="2071702"/>
          </a:xfrm>
          <a:prstGeom prst="rect">
            <a:avLst/>
          </a:prstGeom>
        </p:spPr>
      </p:pic>
      <p:sp>
        <p:nvSpPr>
          <p:cNvPr id="13" name="12 Llamada rectangular redondeada"/>
          <p:cNvSpPr/>
          <p:nvPr/>
        </p:nvSpPr>
        <p:spPr>
          <a:xfrm>
            <a:off x="2500298" y="2000240"/>
            <a:ext cx="1500198" cy="428628"/>
          </a:xfrm>
          <a:prstGeom prst="wedgeRoundRectCallout">
            <a:avLst>
              <a:gd name="adj1" fmla="val -84325"/>
              <a:gd name="adj2" fmla="val 12768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1. CLICK AQUI</a:t>
            </a:r>
            <a:endParaRPr lang="es-ES" sz="1400" b="1" dirty="0"/>
          </a:p>
        </p:txBody>
      </p:sp>
      <p:sp>
        <p:nvSpPr>
          <p:cNvPr id="14" name="13 Llamada rectangular redondeada"/>
          <p:cNvSpPr/>
          <p:nvPr/>
        </p:nvSpPr>
        <p:spPr>
          <a:xfrm>
            <a:off x="3214678" y="2857496"/>
            <a:ext cx="1500198" cy="428628"/>
          </a:xfrm>
          <a:prstGeom prst="wedgeRoundRectCallout">
            <a:avLst>
              <a:gd name="adj1" fmla="val -97869"/>
              <a:gd name="adj2" fmla="val -2342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2. CLICK AQUI</a:t>
            </a:r>
            <a:endParaRPr lang="es-ES" sz="1400" b="1" dirty="0"/>
          </a:p>
        </p:txBody>
      </p:sp>
      <p:sp>
        <p:nvSpPr>
          <p:cNvPr id="20" name="19 Rectángulo"/>
          <p:cNvSpPr/>
          <p:nvPr/>
        </p:nvSpPr>
        <p:spPr>
          <a:xfrm>
            <a:off x="4000496" y="4500570"/>
            <a:ext cx="3643338" cy="17851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100" dirty="0" smtClean="0">
                <a:solidFill>
                  <a:srgbClr val="0000FF"/>
                </a:solidFill>
              </a:rPr>
              <a:t>For</a:t>
            </a:r>
            <a:r>
              <a:rPr lang="en-US" sz="1100" dirty="0" smtClean="0"/>
              <a:t> </a:t>
            </a:r>
            <a:r>
              <a:rPr lang="en-US" sz="1100" dirty="0" err="1" smtClean="0"/>
              <a:t>i</a:t>
            </a:r>
            <a:r>
              <a:rPr lang="en-US" sz="1100" dirty="0" smtClean="0"/>
              <a:t> = 0 </a:t>
            </a:r>
            <a:r>
              <a:rPr lang="en-US" sz="1100" dirty="0" smtClean="0">
                <a:solidFill>
                  <a:srgbClr val="0000FF"/>
                </a:solidFill>
              </a:rPr>
              <a:t>To</a:t>
            </a:r>
            <a:r>
              <a:rPr lang="en-US" sz="1100" dirty="0" smtClean="0"/>
              <a:t> </a:t>
            </a:r>
            <a:r>
              <a:rPr lang="en-US" sz="1100" dirty="0" err="1" smtClean="0"/>
              <a:t>lista.Items.Count</a:t>
            </a:r>
            <a:r>
              <a:rPr lang="en-US" sz="1100" dirty="0" smtClean="0"/>
              <a:t> - 1</a:t>
            </a:r>
          </a:p>
          <a:p>
            <a:r>
              <a:rPr lang="es-ES" sz="1100" dirty="0" smtClean="0">
                <a:solidFill>
                  <a:srgbClr val="0000FF"/>
                </a:solidFill>
              </a:rPr>
              <a:t>            If </a:t>
            </a:r>
            <a:r>
              <a:rPr lang="es-ES" sz="1100" dirty="0" smtClean="0"/>
              <a:t>(</a:t>
            </a:r>
            <a:r>
              <a:rPr lang="es-ES" sz="1100" dirty="0" err="1" smtClean="0"/>
              <a:t>lista.GetItemChecked</a:t>
            </a:r>
            <a:r>
              <a:rPr lang="es-ES" sz="1100" dirty="0" smtClean="0"/>
              <a:t>(i)) </a:t>
            </a:r>
            <a:r>
              <a:rPr lang="es-ES" sz="1100" dirty="0" smtClean="0">
                <a:solidFill>
                  <a:srgbClr val="0000FF"/>
                </a:solidFill>
              </a:rPr>
              <a:t>Then</a:t>
            </a:r>
          </a:p>
          <a:p>
            <a:endParaRPr lang="es-ES" sz="1100" dirty="0" smtClean="0"/>
          </a:p>
          <a:p>
            <a:r>
              <a:rPr lang="es-ES" sz="1100" dirty="0" smtClean="0"/>
              <a:t>                </a:t>
            </a:r>
            <a:r>
              <a:rPr lang="es-ES" sz="1100" dirty="0" err="1" smtClean="0">
                <a:solidFill>
                  <a:srgbClr val="0000FF"/>
                </a:solidFill>
              </a:rPr>
              <a:t>Select</a:t>
            </a:r>
            <a:r>
              <a:rPr lang="es-ES" sz="1100" dirty="0" smtClean="0">
                <a:solidFill>
                  <a:srgbClr val="0000FF"/>
                </a:solidFill>
              </a:rPr>
              <a:t> Case </a:t>
            </a:r>
            <a:r>
              <a:rPr lang="es-ES" sz="1100" dirty="0" smtClean="0">
                <a:solidFill>
                  <a:schemeClr val="tx1"/>
                </a:solidFill>
              </a:rPr>
              <a:t>i</a:t>
            </a:r>
          </a:p>
          <a:p>
            <a:r>
              <a:rPr lang="es-ES" sz="1100" dirty="0" smtClean="0"/>
              <a:t>                    </a:t>
            </a:r>
            <a:r>
              <a:rPr lang="es-ES" sz="1100" dirty="0" smtClean="0">
                <a:solidFill>
                  <a:srgbClr val="0000FF"/>
                </a:solidFill>
              </a:rPr>
              <a:t>Case </a:t>
            </a:r>
            <a:r>
              <a:rPr lang="es-ES" sz="1100" dirty="0" smtClean="0"/>
              <a:t>0 : </a:t>
            </a:r>
            <a:r>
              <a:rPr lang="es-ES" sz="1100" dirty="0" err="1" smtClean="0"/>
              <a:t>Carro.Image</a:t>
            </a:r>
            <a:r>
              <a:rPr lang="es-ES" sz="1100" dirty="0" smtClean="0"/>
              <a:t> = </a:t>
            </a:r>
            <a:r>
              <a:rPr lang="es-ES" sz="1100" dirty="0" smtClean="0">
                <a:solidFill>
                  <a:srgbClr val="0000FF"/>
                </a:solidFill>
              </a:rPr>
              <a:t>My</a:t>
            </a:r>
            <a:r>
              <a:rPr lang="es-ES" sz="1100" dirty="0" smtClean="0"/>
              <a:t>.Resources.car1</a:t>
            </a:r>
          </a:p>
          <a:p>
            <a:r>
              <a:rPr lang="es-ES" sz="1100" dirty="0" smtClean="0"/>
              <a:t>                    </a:t>
            </a:r>
            <a:r>
              <a:rPr lang="es-ES" sz="1100" dirty="0" smtClean="0">
                <a:solidFill>
                  <a:srgbClr val="0000FF"/>
                </a:solidFill>
              </a:rPr>
              <a:t>Case </a:t>
            </a:r>
            <a:r>
              <a:rPr lang="es-ES" sz="1100" dirty="0" smtClean="0"/>
              <a:t>1 : </a:t>
            </a:r>
            <a:r>
              <a:rPr lang="es-ES" sz="1100" dirty="0" err="1" smtClean="0"/>
              <a:t>Carro.Image</a:t>
            </a:r>
            <a:r>
              <a:rPr lang="es-ES" sz="1100" dirty="0" smtClean="0"/>
              <a:t> = </a:t>
            </a:r>
            <a:r>
              <a:rPr lang="es-ES" sz="1100" dirty="0" smtClean="0">
                <a:solidFill>
                  <a:srgbClr val="0000FF"/>
                </a:solidFill>
              </a:rPr>
              <a:t>My</a:t>
            </a:r>
            <a:r>
              <a:rPr lang="es-ES" sz="1100" dirty="0" smtClean="0"/>
              <a:t>.Resources.car2</a:t>
            </a:r>
          </a:p>
          <a:p>
            <a:r>
              <a:rPr lang="es-ES" sz="1100" dirty="0" smtClean="0"/>
              <a:t>                    </a:t>
            </a:r>
            <a:r>
              <a:rPr lang="es-ES" sz="1100" dirty="0" smtClean="0">
                <a:solidFill>
                  <a:srgbClr val="0000FF"/>
                </a:solidFill>
              </a:rPr>
              <a:t>Case</a:t>
            </a:r>
            <a:r>
              <a:rPr lang="es-ES" sz="1100" dirty="0" smtClean="0"/>
              <a:t> 2 : </a:t>
            </a:r>
            <a:r>
              <a:rPr lang="es-ES" sz="1100" dirty="0" err="1" smtClean="0"/>
              <a:t>Carro.Image</a:t>
            </a:r>
            <a:r>
              <a:rPr lang="es-ES" sz="1100" dirty="0" smtClean="0"/>
              <a:t> = </a:t>
            </a:r>
            <a:r>
              <a:rPr lang="es-ES" sz="1100" dirty="0" smtClean="0">
                <a:solidFill>
                  <a:srgbClr val="0000FF"/>
                </a:solidFill>
              </a:rPr>
              <a:t>My</a:t>
            </a:r>
            <a:r>
              <a:rPr lang="es-ES" sz="1100" dirty="0" smtClean="0"/>
              <a:t>.Resources.car3</a:t>
            </a:r>
          </a:p>
          <a:p>
            <a:r>
              <a:rPr lang="es-ES" sz="1100" dirty="0" smtClean="0"/>
              <a:t>                </a:t>
            </a:r>
            <a:r>
              <a:rPr lang="es-ES" sz="1100" dirty="0" smtClean="0">
                <a:solidFill>
                  <a:srgbClr val="0000FF"/>
                </a:solidFill>
              </a:rPr>
              <a:t>End </a:t>
            </a:r>
            <a:r>
              <a:rPr lang="es-ES" sz="1100" dirty="0" err="1" smtClean="0">
                <a:solidFill>
                  <a:srgbClr val="0000FF"/>
                </a:solidFill>
              </a:rPr>
              <a:t>Select</a:t>
            </a:r>
            <a:endParaRPr lang="es-ES" sz="1100" dirty="0" smtClean="0">
              <a:solidFill>
                <a:srgbClr val="0000FF"/>
              </a:solidFill>
            </a:endParaRPr>
          </a:p>
          <a:p>
            <a:r>
              <a:rPr lang="es-ES" sz="1100" dirty="0" smtClean="0">
                <a:solidFill>
                  <a:srgbClr val="0000FF"/>
                </a:solidFill>
              </a:rPr>
              <a:t>             End If</a:t>
            </a:r>
          </a:p>
          <a:p>
            <a:r>
              <a:rPr lang="es-ES" sz="1100" dirty="0" err="1" smtClean="0">
                <a:solidFill>
                  <a:srgbClr val="0000FF"/>
                </a:solidFill>
              </a:rPr>
              <a:t>Next</a:t>
            </a:r>
            <a:endParaRPr lang="es-ES" sz="1100" dirty="0" smtClean="0">
              <a:solidFill>
                <a:srgbClr val="0000FF"/>
              </a:solidFill>
            </a:endParaRPr>
          </a:p>
        </p:txBody>
      </p:sp>
      <p:pic>
        <p:nvPicPr>
          <p:cNvPr id="21" name="20 Imagen" descr="Dibujo.JPG"/>
          <p:cNvPicPr>
            <a:picLocks noChangeAspect="1"/>
          </p:cNvPicPr>
          <p:nvPr/>
        </p:nvPicPr>
        <p:blipFill>
          <a:blip r:embed="rId4"/>
          <a:stretch>
            <a:fillRect/>
          </a:stretch>
        </p:blipFill>
        <p:spPr>
          <a:xfrm>
            <a:off x="4857752" y="1857364"/>
            <a:ext cx="3442744" cy="2500317"/>
          </a:xfrm>
          <a:prstGeom prst="rect">
            <a:avLst/>
          </a:prstGeom>
        </p:spPr>
      </p:pic>
      <p:sp>
        <p:nvSpPr>
          <p:cNvPr id="22" name="21 Llamada rectangular redondeada"/>
          <p:cNvSpPr/>
          <p:nvPr/>
        </p:nvSpPr>
        <p:spPr>
          <a:xfrm>
            <a:off x="6929454" y="2071678"/>
            <a:ext cx="1500198" cy="428628"/>
          </a:xfrm>
          <a:prstGeom prst="wedgeRoundRectCallout">
            <a:avLst>
              <a:gd name="adj1" fmla="val -156281"/>
              <a:gd name="adj2" fmla="val 175092"/>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3. CLICK AQUI</a:t>
            </a:r>
            <a:endParaRPr lang="es-ES" sz="1400" b="1" dirty="0"/>
          </a:p>
        </p:txBody>
      </p:sp>
      <p:sp>
        <p:nvSpPr>
          <p:cNvPr id="23" name="22 Llamada rectangular redondeada"/>
          <p:cNvSpPr/>
          <p:nvPr/>
        </p:nvSpPr>
        <p:spPr>
          <a:xfrm>
            <a:off x="7143768" y="3143248"/>
            <a:ext cx="1500198" cy="642942"/>
          </a:xfrm>
          <a:prstGeom prst="wedgeRoundRectCallout">
            <a:avLst>
              <a:gd name="adj1" fmla="val -146969"/>
              <a:gd name="adj2" fmla="val 87191"/>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050" b="1" dirty="0" smtClean="0"/>
              <a:t>4. CLICK AQUÍ para importar todas las imágenes</a:t>
            </a:r>
            <a:endParaRPr lang="es-ES" sz="1050" b="1" dirty="0"/>
          </a:p>
        </p:txBody>
      </p:sp>
      <p:pic>
        <p:nvPicPr>
          <p:cNvPr id="24" name="23 Imagen" descr="Dibujo.JPG"/>
          <p:cNvPicPr>
            <a:picLocks noChangeAspect="1"/>
          </p:cNvPicPr>
          <p:nvPr/>
        </p:nvPicPr>
        <p:blipFill>
          <a:blip r:embed="rId5"/>
          <a:stretch>
            <a:fillRect/>
          </a:stretch>
        </p:blipFill>
        <p:spPr>
          <a:xfrm>
            <a:off x="785786" y="4357695"/>
            <a:ext cx="2928957" cy="190161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PROGRESSBAR</a:t>
            </a:r>
            <a:endParaRPr lang="es-ES" sz="1800" dirty="0"/>
          </a:p>
        </p:txBody>
      </p:sp>
      <p:pic>
        <p:nvPicPr>
          <p:cNvPr id="12" name="11 Imagen" descr="images.jpg"/>
          <p:cNvPicPr>
            <a:picLocks noChangeAspect="1"/>
          </p:cNvPicPr>
          <p:nvPr/>
        </p:nvPicPr>
        <p:blipFill>
          <a:blip r:embed="rId2"/>
          <a:stretch>
            <a:fillRect/>
          </a:stretch>
        </p:blipFill>
        <p:spPr>
          <a:xfrm>
            <a:off x="7786710" y="5715016"/>
            <a:ext cx="1104900" cy="590550"/>
          </a:xfrm>
          <a:prstGeom prst="rect">
            <a:avLst/>
          </a:prstGeom>
        </p:spPr>
      </p:pic>
      <p:sp>
        <p:nvSpPr>
          <p:cNvPr id="10" name="9 Rectángulo"/>
          <p:cNvSpPr/>
          <p:nvPr/>
        </p:nvSpPr>
        <p:spPr>
          <a:xfrm>
            <a:off x="500034" y="1428736"/>
            <a:ext cx="5920210" cy="369332"/>
          </a:xfrm>
          <a:prstGeom prst="rect">
            <a:avLst/>
          </a:prstGeom>
        </p:spPr>
        <p:txBody>
          <a:bodyPr wrap="none">
            <a:spAutoFit/>
          </a:bodyPr>
          <a:lstStyle/>
          <a:p>
            <a:pPr>
              <a:buFont typeface="Arial" pitchFamily="34" charset="0"/>
              <a:buChar char="•"/>
            </a:pPr>
            <a:r>
              <a:rPr lang="es-ES" dirty="0" smtClean="0"/>
              <a:t> Este control permite establecer una barra de progreso.</a:t>
            </a:r>
            <a:endParaRPr lang="es-ES" dirty="0"/>
          </a:p>
        </p:txBody>
      </p:sp>
      <p:sp>
        <p:nvSpPr>
          <p:cNvPr id="20" name="19 Rectángulo"/>
          <p:cNvSpPr/>
          <p:nvPr/>
        </p:nvSpPr>
        <p:spPr>
          <a:xfrm>
            <a:off x="3143240" y="3929066"/>
            <a:ext cx="4143404"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100" dirty="0" smtClean="0">
                <a:solidFill>
                  <a:srgbClr val="0000FF"/>
                </a:solidFill>
              </a:rPr>
              <a:t>For</a:t>
            </a:r>
            <a:r>
              <a:rPr lang="en-US" sz="1100" dirty="0" smtClean="0"/>
              <a:t> </a:t>
            </a:r>
            <a:r>
              <a:rPr lang="en-US" sz="1100" dirty="0" err="1" smtClean="0"/>
              <a:t>i</a:t>
            </a:r>
            <a:r>
              <a:rPr lang="en-US" sz="1100" dirty="0" smtClean="0"/>
              <a:t> = 0 </a:t>
            </a:r>
            <a:r>
              <a:rPr lang="en-US" sz="1100" dirty="0" smtClean="0">
                <a:solidFill>
                  <a:srgbClr val="0000FF"/>
                </a:solidFill>
              </a:rPr>
              <a:t>To</a:t>
            </a:r>
            <a:r>
              <a:rPr lang="en-US" sz="1100" dirty="0" smtClean="0"/>
              <a:t> </a:t>
            </a:r>
            <a:r>
              <a:rPr lang="en-US" sz="1100" dirty="0" err="1" smtClean="0"/>
              <a:t>lista.Items.Count</a:t>
            </a:r>
            <a:r>
              <a:rPr lang="en-US" sz="1100" dirty="0" smtClean="0"/>
              <a:t> - 1</a:t>
            </a:r>
          </a:p>
          <a:p>
            <a:r>
              <a:rPr lang="es-ES" sz="1100" dirty="0" smtClean="0"/>
              <a:t>            </a:t>
            </a:r>
            <a:r>
              <a:rPr lang="es-ES" sz="1100" dirty="0" smtClean="0">
                <a:solidFill>
                  <a:srgbClr val="0000FF"/>
                </a:solidFill>
              </a:rPr>
              <a:t>If </a:t>
            </a:r>
            <a:r>
              <a:rPr lang="es-ES" sz="1100" dirty="0" smtClean="0"/>
              <a:t>(</a:t>
            </a:r>
            <a:r>
              <a:rPr lang="es-ES" sz="1100" dirty="0" err="1" smtClean="0"/>
              <a:t>lista.GetItemChecked</a:t>
            </a:r>
            <a:r>
              <a:rPr lang="es-ES" sz="1100" dirty="0" smtClean="0"/>
              <a:t>(i)) </a:t>
            </a:r>
            <a:r>
              <a:rPr lang="es-ES" sz="1100" dirty="0" smtClean="0">
                <a:solidFill>
                  <a:srgbClr val="0000FF"/>
                </a:solidFill>
              </a:rPr>
              <a:t>Then</a:t>
            </a:r>
          </a:p>
          <a:p>
            <a:endParaRPr lang="es-ES" sz="1100" dirty="0" smtClean="0"/>
          </a:p>
          <a:p>
            <a:r>
              <a:rPr lang="es-ES" sz="1100" dirty="0" smtClean="0"/>
              <a:t>                </a:t>
            </a:r>
            <a:r>
              <a:rPr lang="es-ES" sz="1100" dirty="0" err="1" smtClean="0">
                <a:solidFill>
                  <a:srgbClr val="0000FF"/>
                </a:solidFill>
              </a:rPr>
              <a:t>Select</a:t>
            </a:r>
            <a:r>
              <a:rPr lang="es-ES" sz="1100" dirty="0" smtClean="0">
                <a:solidFill>
                  <a:srgbClr val="0000FF"/>
                </a:solidFill>
              </a:rPr>
              <a:t> Case </a:t>
            </a:r>
            <a:r>
              <a:rPr lang="es-ES" sz="1100" dirty="0" err="1" smtClean="0"/>
              <a:t>lista.GetItemText</a:t>
            </a:r>
            <a:r>
              <a:rPr lang="es-ES" sz="1100" dirty="0" smtClean="0"/>
              <a:t>(i)</a:t>
            </a:r>
          </a:p>
          <a:p>
            <a:endParaRPr lang="es-ES" sz="1100" dirty="0" smtClean="0"/>
          </a:p>
          <a:p>
            <a:r>
              <a:rPr lang="es-ES" sz="1100" dirty="0" smtClean="0">
                <a:solidFill>
                  <a:srgbClr val="0000FF"/>
                </a:solidFill>
              </a:rPr>
              <a:t>                    Case </a:t>
            </a:r>
            <a:r>
              <a:rPr lang="es-ES" sz="1100" dirty="0" smtClean="0"/>
              <a:t>0 : </a:t>
            </a:r>
            <a:r>
              <a:rPr lang="es-ES" sz="1100" dirty="0" err="1" smtClean="0"/>
              <a:t>CarroImage.Image</a:t>
            </a:r>
            <a:r>
              <a:rPr lang="es-ES" sz="1100" dirty="0" smtClean="0"/>
              <a:t> = </a:t>
            </a:r>
            <a:r>
              <a:rPr lang="es-ES" sz="1100" dirty="0" smtClean="0">
                <a:solidFill>
                  <a:srgbClr val="0000FF"/>
                </a:solidFill>
              </a:rPr>
              <a:t>My</a:t>
            </a:r>
            <a:r>
              <a:rPr lang="es-ES" sz="1100" dirty="0" smtClean="0"/>
              <a:t>.Resources.car1</a:t>
            </a:r>
          </a:p>
          <a:p>
            <a:r>
              <a:rPr lang="es-ES" sz="1100" dirty="0" smtClean="0"/>
              <a:t>                        </a:t>
            </a:r>
            <a:r>
              <a:rPr lang="es-ES" sz="1100" b="1" dirty="0" smtClean="0"/>
              <a:t>ProgressBar1.Value = 25</a:t>
            </a:r>
          </a:p>
          <a:p>
            <a:r>
              <a:rPr lang="es-ES" sz="1100" dirty="0" smtClean="0"/>
              <a:t>                    </a:t>
            </a:r>
            <a:r>
              <a:rPr lang="es-ES" sz="1100" dirty="0" smtClean="0">
                <a:solidFill>
                  <a:srgbClr val="0000FF"/>
                </a:solidFill>
              </a:rPr>
              <a:t>Case </a:t>
            </a:r>
            <a:r>
              <a:rPr lang="es-ES" sz="1100" dirty="0" smtClean="0"/>
              <a:t>1 : </a:t>
            </a:r>
            <a:r>
              <a:rPr lang="es-ES" sz="1100" dirty="0" err="1" smtClean="0"/>
              <a:t>CarroImage.Image</a:t>
            </a:r>
            <a:r>
              <a:rPr lang="es-ES" sz="1100" dirty="0" smtClean="0"/>
              <a:t> = </a:t>
            </a:r>
            <a:r>
              <a:rPr lang="es-ES" sz="1100" dirty="0" smtClean="0">
                <a:solidFill>
                  <a:srgbClr val="0000FF"/>
                </a:solidFill>
              </a:rPr>
              <a:t>My</a:t>
            </a:r>
            <a:r>
              <a:rPr lang="es-ES" sz="1100" dirty="0" smtClean="0"/>
              <a:t>.Resources.car2</a:t>
            </a:r>
          </a:p>
          <a:p>
            <a:r>
              <a:rPr lang="es-ES" sz="1100" dirty="0" smtClean="0"/>
              <a:t>                        </a:t>
            </a:r>
            <a:r>
              <a:rPr lang="es-ES" sz="1100" b="1" dirty="0" smtClean="0"/>
              <a:t>ProgressBar1.Value = 50</a:t>
            </a:r>
          </a:p>
          <a:p>
            <a:r>
              <a:rPr lang="es-ES" sz="1100" dirty="0" smtClean="0">
                <a:solidFill>
                  <a:srgbClr val="0000FF"/>
                </a:solidFill>
              </a:rPr>
              <a:t>                    Case </a:t>
            </a:r>
            <a:r>
              <a:rPr lang="es-ES" sz="1100" dirty="0" smtClean="0"/>
              <a:t>2 : </a:t>
            </a:r>
            <a:r>
              <a:rPr lang="es-ES" sz="1100" dirty="0" err="1" smtClean="0"/>
              <a:t>CarroImage.Image</a:t>
            </a:r>
            <a:r>
              <a:rPr lang="es-ES" sz="1100" dirty="0" smtClean="0"/>
              <a:t> = </a:t>
            </a:r>
            <a:r>
              <a:rPr lang="es-ES" sz="1100" dirty="0" smtClean="0">
                <a:solidFill>
                  <a:srgbClr val="0000FF"/>
                </a:solidFill>
              </a:rPr>
              <a:t>My</a:t>
            </a:r>
            <a:r>
              <a:rPr lang="es-ES" sz="1100" dirty="0" smtClean="0"/>
              <a:t>.Resources.car3</a:t>
            </a:r>
          </a:p>
          <a:p>
            <a:r>
              <a:rPr lang="es-ES" sz="1100" dirty="0" smtClean="0"/>
              <a:t>                        </a:t>
            </a:r>
            <a:r>
              <a:rPr lang="es-ES" sz="1100" b="1" dirty="0" smtClean="0"/>
              <a:t>ProgressBar1.Value = 75</a:t>
            </a:r>
          </a:p>
          <a:p>
            <a:r>
              <a:rPr lang="es-ES" sz="1100" dirty="0" smtClean="0">
                <a:solidFill>
                  <a:srgbClr val="0000FF"/>
                </a:solidFill>
              </a:rPr>
              <a:t>                End </a:t>
            </a:r>
            <a:r>
              <a:rPr lang="es-ES" sz="1100" dirty="0" err="1" smtClean="0">
                <a:solidFill>
                  <a:srgbClr val="0000FF"/>
                </a:solidFill>
              </a:rPr>
              <a:t>Select</a:t>
            </a:r>
            <a:endParaRPr lang="es-ES" sz="1100" dirty="0" smtClean="0">
              <a:solidFill>
                <a:srgbClr val="0000FF"/>
              </a:solidFill>
            </a:endParaRPr>
          </a:p>
          <a:p>
            <a:r>
              <a:rPr lang="es-ES" sz="1100" dirty="0" smtClean="0">
                <a:solidFill>
                  <a:srgbClr val="0000FF"/>
                </a:solidFill>
              </a:rPr>
              <a:t>            End If</a:t>
            </a:r>
          </a:p>
          <a:p>
            <a:r>
              <a:rPr lang="es-ES" sz="1100" dirty="0" smtClean="0"/>
              <a:t>        </a:t>
            </a:r>
            <a:r>
              <a:rPr lang="es-ES" sz="1100" dirty="0" err="1" smtClean="0">
                <a:solidFill>
                  <a:srgbClr val="0000FF"/>
                </a:solidFill>
              </a:rPr>
              <a:t>Next</a:t>
            </a:r>
            <a:endParaRPr lang="es-ES" sz="1100" dirty="0" smtClean="0">
              <a:solidFill>
                <a:srgbClr val="0000FF"/>
              </a:solidFill>
            </a:endParaRPr>
          </a:p>
        </p:txBody>
      </p:sp>
      <p:pic>
        <p:nvPicPr>
          <p:cNvPr id="15" name="14 Imagen" descr="Dibujo.JPG"/>
          <p:cNvPicPr>
            <a:picLocks noChangeAspect="1"/>
          </p:cNvPicPr>
          <p:nvPr/>
        </p:nvPicPr>
        <p:blipFill>
          <a:blip r:embed="rId3"/>
          <a:stretch>
            <a:fillRect/>
          </a:stretch>
        </p:blipFill>
        <p:spPr>
          <a:xfrm>
            <a:off x="571473" y="1785926"/>
            <a:ext cx="2409682" cy="1928826"/>
          </a:xfrm>
          <a:prstGeom prst="rect">
            <a:avLst/>
          </a:prstGeom>
        </p:spPr>
      </p:pic>
      <p:pic>
        <p:nvPicPr>
          <p:cNvPr id="16" name="15 Imagen" descr="Dibujo.JPG"/>
          <p:cNvPicPr>
            <a:picLocks noChangeAspect="1"/>
          </p:cNvPicPr>
          <p:nvPr/>
        </p:nvPicPr>
        <p:blipFill>
          <a:blip r:embed="rId4"/>
          <a:stretch>
            <a:fillRect/>
          </a:stretch>
        </p:blipFill>
        <p:spPr>
          <a:xfrm>
            <a:off x="3286116" y="1785926"/>
            <a:ext cx="2404278" cy="1928825"/>
          </a:xfrm>
          <a:prstGeom prst="rect">
            <a:avLst/>
          </a:prstGeom>
        </p:spPr>
      </p:pic>
      <p:pic>
        <p:nvPicPr>
          <p:cNvPr id="17" name="16 Imagen" descr="Dibujo.JPG"/>
          <p:cNvPicPr>
            <a:picLocks noChangeAspect="1"/>
          </p:cNvPicPr>
          <p:nvPr/>
        </p:nvPicPr>
        <p:blipFill>
          <a:blip r:embed="rId5"/>
          <a:stretch>
            <a:fillRect/>
          </a:stretch>
        </p:blipFill>
        <p:spPr>
          <a:xfrm>
            <a:off x="6000761" y="1785927"/>
            <a:ext cx="2443910" cy="1928825"/>
          </a:xfrm>
          <a:prstGeom prst="rect">
            <a:avLst/>
          </a:prstGeom>
        </p:spPr>
      </p:pic>
      <p:pic>
        <p:nvPicPr>
          <p:cNvPr id="19" name="18 Imagen" descr="Dibujo.JPG"/>
          <p:cNvPicPr>
            <a:picLocks noChangeAspect="1"/>
          </p:cNvPicPr>
          <p:nvPr/>
        </p:nvPicPr>
        <p:blipFill>
          <a:blip r:embed="rId6"/>
          <a:stretch>
            <a:fillRect/>
          </a:stretch>
        </p:blipFill>
        <p:spPr>
          <a:xfrm>
            <a:off x="571473" y="4000504"/>
            <a:ext cx="2428892" cy="1936549"/>
          </a:xfrm>
          <a:prstGeom prst="rect">
            <a:avLst/>
          </a:prstGeom>
        </p:spPr>
      </p:pic>
      <p:pic>
        <p:nvPicPr>
          <p:cNvPr id="25" name="24 Imagen" descr="Dibujo.JPG"/>
          <p:cNvPicPr>
            <a:picLocks noChangeAspect="1"/>
          </p:cNvPicPr>
          <p:nvPr/>
        </p:nvPicPr>
        <p:blipFill>
          <a:blip r:embed="rId7"/>
          <a:stretch>
            <a:fillRect/>
          </a:stretch>
        </p:blipFill>
        <p:spPr>
          <a:xfrm>
            <a:off x="7286644" y="3857628"/>
            <a:ext cx="1733550" cy="1628775"/>
          </a:xfrm>
          <a:prstGeom prst="rect">
            <a:avLst/>
          </a:prstGeom>
        </p:spPr>
      </p:pic>
      <p:sp>
        <p:nvSpPr>
          <p:cNvPr id="26" name="25 Llamada rectangular redondeada"/>
          <p:cNvSpPr/>
          <p:nvPr/>
        </p:nvSpPr>
        <p:spPr>
          <a:xfrm>
            <a:off x="5929322" y="3786190"/>
            <a:ext cx="1500198" cy="428628"/>
          </a:xfrm>
          <a:prstGeom prst="wedgeRoundRectCallout">
            <a:avLst>
              <a:gd name="adj1" fmla="val 93224"/>
              <a:gd name="adj2" fmla="val 135132"/>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Valor máximo</a:t>
            </a:r>
            <a:endParaRPr lang="es-ES" sz="1400" b="1" dirty="0"/>
          </a:p>
        </p:txBody>
      </p:sp>
      <p:sp>
        <p:nvSpPr>
          <p:cNvPr id="27" name="26 Llamada rectangular redondeada"/>
          <p:cNvSpPr/>
          <p:nvPr/>
        </p:nvSpPr>
        <p:spPr>
          <a:xfrm>
            <a:off x="5786446" y="5857892"/>
            <a:ext cx="1500198" cy="428628"/>
          </a:xfrm>
          <a:prstGeom prst="wedgeRoundRectCallout">
            <a:avLst>
              <a:gd name="adj1" fmla="val 103108"/>
              <a:gd name="adj2" fmla="val -308829"/>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1400" b="1" dirty="0" smtClean="0"/>
              <a:t>Valor mínimo</a:t>
            </a:r>
            <a:endParaRPr lang="es-ES" sz="1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PANEL</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584775"/>
          </a:xfrm>
          <a:prstGeom prst="rect">
            <a:avLst/>
          </a:prstGeom>
        </p:spPr>
        <p:txBody>
          <a:bodyPr wrap="square">
            <a:spAutoFit/>
          </a:bodyPr>
          <a:lstStyle/>
          <a:p>
            <a:pPr algn="just">
              <a:buFont typeface="Arial" pitchFamily="34" charset="0"/>
              <a:buChar char="•"/>
            </a:pPr>
            <a:r>
              <a:rPr lang="es-ES" sz="1600" dirty="0" smtClean="0"/>
              <a:t> Este control permite agrupar objetos o controles permitiendo un manejo independiente entre el grupo de controles que posee cada panel del Form.</a:t>
            </a:r>
            <a:endParaRPr lang="es-ES" sz="1400" b="1" dirty="0" smtClean="0"/>
          </a:p>
        </p:txBody>
      </p:sp>
      <p:sp>
        <p:nvSpPr>
          <p:cNvPr id="9" name="8 Rectángulo"/>
          <p:cNvSpPr/>
          <p:nvPr/>
        </p:nvSpPr>
        <p:spPr>
          <a:xfrm>
            <a:off x="5072066" y="2500307"/>
            <a:ext cx="3786214" cy="18774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ES" sz="1600" dirty="0" smtClean="0">
                <a:solidFill>
                  <a:srgbClr val="0000FF"/>
                </a:solidFill>
              </a:rPr>
              <a:t>Activar y desactivar objetos Panel:</a:t>
            </a:r>
          </a:p>
          <a:p>
            <a:endParaRPr lang="es-ES" sz="1600" dirty="0" smtClean="0">
              <a:solidFill>
                <a:srgbClr val="0000FF"/>
              </a:solidFill>
            </a:endParaRPr>
          </a:p>
          <a:p>
            <a:r>
              <a:rPr lang="es-ES" sz="1200" dirty="0" err="1" smtClean="0">
                <a:solidFill>
                  <a:srgbClr val="0000FF"/>
                </a:solidFill>
              </a:rPr>
              <a:t>Private</a:t>
            </a:r>
            <a:r>
              <a:rPr lang="es-ES" sz="1200" dirty="0" smtClean="0">
                <a:solidFill>
                  <a:srgbClr val="0000FF"/>
                </a:solidFill>
              </a:rPr>
              <a:t> sub </a:t>
            </a:r>
            <a:r>
              <a:rPr lang="es-ES" sz="1200" dirty="0" smtClean="0">
                <a:solidFill>
                  <a:schemeClr val="tx1"/>
                </a:solidFill>
              </a:rPr>
              <a:t>Button1_click()</a:t>
            </a:r>
          </a:p>
          <a:p>
            <a:r>
              <a:rPr lang="es-ES" sz="1200" dirty="0" smtClean="0">
                <a:solidFill>
                  <a:srgbClr val="0000FF"/>
                </a:solidFill>
              </a:rPr>
              <a:t>     </a:t>
            </a:r>
            <a:r>
              <a:rPr lang="es-ES" sz="1200" dirty="0" err="1" smtClean="0">
                <a:solidFill>
                  <a:srgbClr val="0000FF"/>
                </a:solidFill>
              </a:rPr>
              <a:t>If</a:t>
            </a:r>
            <a:r>
              <a:rPr lang="es-ES" sz="1200" dirty="0" smtClean="0">
                <a:solidFill>
                  <a:srgbClr val="0000FF"/>
                </a:solidFill>
              </a:rPr>
              <a:t> </a:t>
            </a:r>
            <a:r>
              <a:rPr lang="es-ES" sz="1200" dirty="0" smtClean="0">
                <a:solidFill>
                  <a:schemeClr val="tx1"/>
                </a:solidFill>
              </a:rPr>
              <a:t>millonarios. </a:t>
            </a:r>
            <a:r>
              <a:rPr lang="es-ES" sz="1200" dirty="0" err="1" smtClean="0">
                <a:solidFill>
                  <a:schemeClr val="tx1"/>
                </a:solidFill>
              </a:rPr>
              <a:t>Checked</a:t>
            </a:r>
            <a:r>
              <a:rPr lang="es-ES" sz="1200" dirty="0" smtClean="0">
                <a:solidFill>
                  <a:schemeClr val="tx1"/>
                </a:solidFill>
              </a:rPr>
              <a:t>  </a:t>
            </a:r>
            <a:r>
              <a:rPr lang="es-ES" sz="1200" dirty="0" err="1" smtClean="0">
                <a:solidFill>
                  <a:srgbClr val="0000FF"/>
                </a:solidFill>
              </a:rPr>
              <a:t>then</a:t>
            </a:r>
            <a:endParaRPr lang="es-ES" sz="1200" dirty="0" smtClean="0">
              <a:solidFill>
                <a:srgbClr val="0000FF"/>
              </a:solidFill>
            </a:endParaRPr>
          </a:p>
          <a:p>
            <a:r>
              <a:rPr lang="es-ES" sz="1200" dirty="0" smtClean="0">
                <a:solidFill>
                  <a:srgbClr val="0000FF"/>
                </a:solidFill>
              </a:rPr>
              <a:t>            </a:t>
            </a:r>
            <a:r>
              <a:rPr lang="es-ES" sz="1200" dirty="0" smtClean="0">
                <a:solidFill>
                  <a:schemeClr val="tx1"/>
                </a:solidFill>
              </a:rPr>
              <a:t>panel2.visible=</a:t>
            </a:r>
            <a:r>
              <a:rPr lang="es-ES" sz="1200" dirty="0" smtClean="0">
                <a:solidFill>
                  <a:srgbClr val="0000FF"/>
                </a:solidFill>
              </a:rPr>
              <a:t>false     </a:t>
            </a:r>
            <a:r>
              <a:rPr lang="es-ES" sz="1200" dirty="0" smtClean="0">
                <a:solidFill>
                  <a:srgbClr val="00B050"/>
                </a:solidFill>
              </a:rPr>
              <a:t>‘ Desactivado</a:t>
            </a:r>
          </a:p>
          <a:p>
            <a:r>
              <a:rPr lang="es-ES" sz="1200" dirty="0" smtClean="0">
                <a:solidFill>
                  <a:srgbClr val="0000FF"/>
                </a:solidFill>
              </a:rPr>
              <a:t>     </a:t>
            </a:r>
            <a:r>
              <a:rPr lang="es-ES" sz="1200" dirty="0" err="1" smtClean="0">
                <a:solidFill>
                  <a:srgbClr val="0000FF"/>
                </a:solidFill>
              </a:rPr>
              <a:t>end</a:t>
            </a:r>
            <a:r>
              <a:rPr lang="es-ES" sz="1200" dirty="0" smtClean="0">
                <a:solidFill>
                  <a:srgbClr val="0000FF"/>
                </a:solidFill>
              </a:rPr>
              <a:t> </a:t>
            </a:r>
            <a:r>
              <a:rPr lang="es-ES" sz="1200" dirty="0" err="1" smtClean="0">
                <a:solidFill>
                  <a:srgbClr val="0000FF"/>
                </a:solidFill>
              </a:rPr>
              <a:t>if</a:t>
            </a:r>
            <a:endParaRPr lang="es-ES" sz="1200" dirty="0" smtClean="0">
              <a:solidFill>
                <a:srgbClr val="0000FF"/>
              </a:solidFill>
            </a:endParaRPr>
          </a:p>
          <a:p>
            <a:r>
              <a:rPr lang="es-ES" sz="1200" dirty="0" smtClean="0">
                <a:solidFill>
                  <a:srgbClr val="0000FF"/>
                </a:solidFill>
              </a:rPr>
              <a:t>     </a:t>
            </a:r>
            <a:r>
              <a:rPr lang="es-ES" sz="1200" dirty="0" err="1" smtClean="0">
                <a:solidFill>
                  <a:srgbClr val="0000FF"/>
                </a:solidFill>
              </a:rPr>
              <a:t>If</a:t>
            </a:r>
            <a:r>
              <a:rPr lang="es-ES" sz="1200" dirty="0" smtClean="0">
                <a:solidFill>
                  <a:srgbClr val="0000FF"/>
                </a:solidFill>
              </a:rPr>
              <a:t> </a:t>
            </a:r>
            <a:r>
              <a:rPr lang="es-ES" sz="1200" dirty="0" err="1" smtClean="0">
                <a:solidFill>
                  <a:schemeClr val="tx1"/>
                </a:solidFill>
              </a:rPr>
              <a:t>nacional.checked</a:t>
            </a:r>
            <a:r>
              <a:rPr lang="es-ES" sz="1200" dirty="0" smtClean="0">
                <a:solidFill>
                  <a:schemeClr val="tx1"/>
                </a:solidFill>
              </a:rPr>
              <a:t>  </a:t>
            </a:r>
            <a:r>
              <a:rPr lang="es-ES" sz="1200" dirty="0" err="1" smtClean="0">
                <a:solidFill>
                  <a:srgbClr val="0000FF"/>
                </a:solidFill>
              </a:rPr>
              <a:t>then</a:t>
            </a:r>
            <a:endParaRPr lang="es-ES" sz="1200" dirty="0" smtClean="0">
              <a:solidFill>
                <a:srgbClr val="0000FF"/>
              </a:solidFill>
            </a:endParaRPr>
          </a:p>
          <a:p>
            <a:r>
              <a:rPr lang="es-ES" sz="1200" dirty="0" smtClean="0">
                <a:solidFill>
                  <a:srgbClr val="0000FF"/>
                </a:solidFill>
              </a:rPr>
              <a:t>            </a:t>
            </a:r>
            <a:r>
              <a:rPr lang="es-ES" sz="1200" dirty="0" smtClean="0">
                <a:solidFill>
                  <a:schemeClr val="tx1"/>
                </a:solidFill>
              </a:rPr>
              <a:t>panel2.visible=</a:t>
            </a:r>
            <a:r>
              <a:rPr lang="es-ES" sz="1200" dirty="0" smtClean="0">
                <a:solidFill>
                  <a:srgbClr val="0000FF"/>
                </a:solidFill>
              </a:rPr>
              <a:t>true        </a:t>
            </a:r>
            <a:r>
              <a:rPr lang="es-ES" sz="1200" dirty="0" smtClean="0">
                <a:solidFill>
                  <a:srgbClr val="00B050"/>
                </a:solidFill>
              </a:rPr>
              <a:t>‘ Activado</a:t>
            </a:r>
          </a:p>
          <a:p>
            <a:r>
              <a:rPr lang="es-ES" sz="1200" dirty="0" smtClean="0">
                <a:solidFill>
                  <a:srgbClr val="0000FF"/>
                </a:solidFill>
              </a:rPr>
              <a:t>     </a:t>
            </a:r>
            <a:r>
              <a:rPr lang="es-ES" sz="1200" dirty="0" err="1" smtClean="0">
                <a:solidFill>
                  <a:srgbClr val="0000FF"/>
                </a:solidFill>
              </a:rPr>
              <a:t>end</a:t>
            </a:r>
            <a:r>
              <a:rPr lang="es-ES" sz="1200" dirty="0" smtClean="0">
                <a:solidFill>
                  <a:srgbClr val="0000FF"/>
                </a:solidFill>
              </a:rPr>
              <a:t> </a:t>
            </a:r>
            <a:r>
              <a:rPr lang="es-ES" sz="1200" dirty="0" err="1" smtClean="0">
                <a:solidFill>
                  <a:srgbClr val="0000FF"/>
                </a:solidFill>
              </a:rPr>
              <a:t>if</a:t>
            </a:r>
            <a:endParaRPr lang="es-ES" sz="1200" dirty="0" smtClean="0">
              <a:solidFill>
                <a:srgbClr val="0000FF"/>
              </a:solidFill>
            </a:endParaRPr>
          </a:p>
        </p:txBody>
      </p:sp>
      <p:pic>
        <p:nvPicPr>
          <p:cNvPr id="15" name="14 Imagen" descr="Dibujo.JPG"/>
          <p:cNvPicPr>
            <a:picLocks noChangeAspect="1"/>
          </p:cNvPicPr>
          <p:nvPr/>
        </p:nvPicPr>
        <p:blipFill>
          <a:blip r:embed="rId3"/>
          <a:stretch>
            <a:fillRect/>
          </a:stretch>
        </p:blipFill>
        <p:spPr>
          <a:xfrm>
            <a:off x="357158" y="2428868"/>
            <a:ext cx="3248025" cy="2924175"/>
          </a:xfrm>
          <a:prstGeom prst="rect">
            <a:avLst/>
          </a:prstGeom>
        </p:spPr>
      </p:pic>
      <p:sp>
        <p:nvSpPr>
          <p:cNvPr id="13" name="12 Llamada rectangular redondeada"/>
          <p:cNvSpPr/>
          <p:nvPr/>
        </p:nvSpPr>
        <p:spPr>
          <a:xfrm>
            <a:off x="3500430" y="2357430"/>
            <a:ext cx="1214446" cy="428628"/>
          </a:xfrm>
          <a:prstGeom prst="wedgeRoundRectCallout">
            <a:avLst>
              <a:gd name="adj1" fmla="val -206015"/>
              <a:gd name="adj2" fmla="val 1547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panel1</a:t>
            </a:r>
            <a:endParaRPr lang="es-ES" dirty="0">
              <a:solidFill>
                <a:schemeClr val="tx1"/>
              </a:solidFill>
            </a:endParaRPr>
          </a:p>
        </p:txBody>
      </p:sp>
      <p:sp>
        <p:nvSpPr>
          <p:cNvPr id="14" name="13 Llamada rectangular redondeada"/>
          <p:cNvSpPr/>
          <p:nvPr/>
        </p:nvSpPr>
        <p:spPr>
          <a:xfrm>
            <a:off x="1285852" y="5715016"/>
            <a:ext cx="1214446" cy="428628"/>
          </a:xfrm>
          <a:prstGeom prst="wedgeRoundRectCallout">
            <a:avLst>
              <a:gd name="adj1" fmla="val 66670"/>
              <a:gd name="adj2" fmla="val -1825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panel2</a:t>
            </a:r>
            <a:endParaRPr lang="es-ES" dirty="0">
              <a:solidFill>
                <a:schemeClr val="tx1"/>
              </a:solidFill>
            </a:endParaRPr>
          </a:p>
        </p:txBody>
      </p:sp>
      <p:sp>
        <p:nvSpPr>
          <p:cNvPr id="16" name="15 Llamada rectangular redondeada"/>
          <p:cNvSpPr/>
          <p:nvPr/>
        </p:nvSpPr>
        <p:spPr>
          <a:xfrm>
            <a:off x="3500430" y="4857760"/>
            <a:ext cx="3643338" cy="714380"/>
          </a:xfrm>
          <a:prstGeom prst="wedgeRoundRectCallout">
            <a:avLst>
              <a:gd name="adj1" fmla="val -70494"/>
              <a:gd name="adj2" fmla="val -2360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Permite maximizar el panel cubriendo todo el formulario</a:t>
            </a:r>
            <a:endParaRPr lang="es-ES" dirty="0">
              <a:solidFill>
                <a:schemeClr val="tx1"/>
              </a:solidFill>
            </a:endParaRPr>
          </a:p>
        </p:txBody>
      </p:sp>
      <p:sp>
        <p:nvSpPr>
          <p:cNvPr id="17" name="16 Rectángulo"/>
          <p:cNvSpPr/>
          <p:nvPr/>
        </p:nvSpPr>
        <p:spPr>
          <a:xfrm>
            <a:off x="571472" y="4857760"/>
            <a:ext cx="571504" cy="21431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 sz="800" dirty="0" smtClean="0">
                <a:solidFill>
                  <a:schemeClr val="tx1"/>
                </a:solidFill>
              </a:rPr>
              <a:t>Ejecutar</a:t>
            </a:r>
            <a:endParaRPr lang="es-ES" sz="80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TABCONTROL</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584775"/>
          </a:xfrm>
          <a:prstGeom prst="rect">
            <a:avLst/>
          </a:prstGeom>
        </p:spPr>
        <p:txBody>
          <a:bodyPr wrap="square">
            <a:spAutoFit/>
          </a:bodyPr>
          <a:lstStyle/>
          <a:p>
            <a:pPr algn="just">
              <a:buFont typeface="Arial" pitchFamily="34" charset="0"/>
              <a:buChar char="•"/>
            </a:pPr>
            <a:r>
              <a:rPr lang="es-ES" sz="1600" dirty="0" smtClean="0"/>
              <a:t> Este control puede ser utilizado cuando se tienen demasiados datos en un solo formulario y es posible separarlos por medio de fichas u objetos llamados </a:t>
            </a:r>
            <a:r>
              <a:rPr lang="es-ES" sz="1600" b="1" dirty="0" smtClean="0">
                <a:solidFill>
                  <a:srgbClr val="0000FF"/>
                </a:solidFill>
              </a:rPr>
              <a:t>TabPages.</a:t>
            </a:r>
            <a:endParaRPr lang="es-ES" sz="1400" b="1" dirty="0" smtClean="0">
              <a:solidFill>
                <a:srgbClr val="0000FF"/>
              </a:solidFill>
            </a:endParaRPr>
          </a:p>
        </p:txBody>
      </p:sp>
      <p:pic>
        <p:nvPicPr>
          <p:cNvPr id="11" name="10 Imagen" descr="Dibujo.JPG"/>
          <p:cNvPicPr>
            <a:picLocks noChangeAspect="1"/>
          </p:cNvPicPr>
          <p:nvPr/>
        </p:nvPicPr>
        <p:blipFill>
          <a:blip r:embed="rId3"/>
          <a:stretch>
            <a:fillRect/>
          </a:stretch>
        </p:blipFill>
        <p:spPr>
          <a:xfrm>
            <a:off x="784568" y="3286124"/>
            <a:ext cx="4466905" cy="2214578"/>
          </a:xfrm>
          <a:prstGeom prst="rect">
            <a:avLst/>
          </a:prstGeom>
        </p:spPr>
      </p:pic>
      <p:pic>
        <p:nvPicPr>
          <p:cNvPr id="18" name="17 Imagen" descr="Dibujo.JPG"/>
          <p:cNvPicPr>
            <a:picLocks noChangeAspect="1"/>
          </p:cNvPicPr>
          <p:nvPr/>
        </p:nvPicPr>
        <p:blipFill>
          <a:blip r:embed="rId4"/>
          <a:stretch>
            <a:fillRect/>
          </a:stretch>
        </p:blipFill>
        <p:spPr>
          <a:xfrm>
            <a:off x="5572132" y="3286124"/>
            <a:ext cx="2788531" cy="2159261"/>
          </a:xfrm>
          <a:prstGeom prst="rect">
            <a:avLst/>
          </a:prstGeom>
        </p:spPr>
      </p:pic>
      <p:sp>
        <p:nvSpPr>
          <p:cNvPr id="20" name="19 Llamada rectangular redondeada"/>
          <p:cNvSpPr/>
          <p:nvPr/>
        </p:nvSpPr>
        <p:spPr>
          <a:xfrm>
            <a:off x="714348" y="5715016"/>
            <a:ext cx="1643074" cy="428628"/>
          </a:xfrm>
          <a:prstGeom prst="wedgeRoundRectCallout">
            <a:avLst>
              <a:gd name="adj1" fmla="val 76934"/>
              <a:gd name="adj2" fmla="val -1623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TabControl1</a:t>
            </a:r>
            <a:endParaRPr lang="es-ES" dirty="0">
              <a:solidFill>
                <a:schemeClr val="tx1"/>
              </a:solidFill>
            </a:endParaRPr>
          </a:p>
        </p:txBody>
      </p:sp>
      <p:sp>
        <p:nvSpPr>
          <p:cNvPr id="21" name="20 Llamada rectangular redondeada"/>
          <p:cNvSpPr/>
          <p:nvPr/>
        </p:nvSpPr>
        <p:spPr>
          <a:xfrm>
            <a:off x="2714612" y="2571744"/>
            <a:ext cx="1643074" cy="428628"/>
          </a:xfrm>
          <a:prstGeom prst="wedgeRoundRectCallout">
            <a:avLst>
              <a:gd name="adj1" fmla="val -127624"/>
              <a:gd name="adj2" fmla="val 2527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TabPages1</a:t>
            </a:r>
            <a:endParaRPr lang="es-ES" dirty="0">
              <a:solidFill>
                <a:schemeClr val="tx1"/>
              </a:solidFill>
            </a:endParaRPr>
          </a:p>
        </p:txBody>
      </p:sp>
      <p:sp>
        <p:nvSpPr>
          <p:cNvPr id="22" name="21 Llamada rectangular redondeada"/>
          <p:cNvSpPr/>
          <p:nvPr/>
        </p:nvSpPr>
        <p:spPr>
          <a:xfrm>
            <a:off x="4572000" y="2571744"/>
            <a:ext cx="1643074" cy="428628"/>
          </a:xfrm>
          <a:prstGeom prst="wedgeRoundRectCallout">
            <a:avLst>
              <a:gd name="adj1" fmla="val 93479"/>
              <a:gd name="adj2" fmla="val 2527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TabPages2</a:t>
            </a:r>
            <a:endParaRPr lang="es-ES" dirty="0">
              <a:solidFill>
                <a:schemeClr val="tx1"/>
              </a:solidFill>
            </a:endParaRPr>
          </a:p>
        </p:txBody>
      </p:sp>
      <p:sp>
        <p:nvSpPr>
          <p:cNvPr id="23" name="22 Llamada rectangular redondeada"/>
          <p:cNvSpPr/>
          <p:nvPr/>
        </p:nvSpPr>
        <p:spPr>
          <a:xfrm>
            <a:off x="4214810" y="5572140"/>
            <a:ext cx="2714644" cy="612648"/>
          </a:xfrm>
          <a:prstGeom prst="wedgeRoundRectCallout">
            <a:avLst>
              <a:gd name="adj1" fmla="val -68814"/>
              <a:gd name="adj2" fmla="val -2279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Adicionar y Eliminar objetos TabPages</a:t>
            </a:r>
            <a:endParaRPr lang="es-ES"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ToolStrip y StatusStrip</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584775"/>
          </a:xfrm>
          <a:prstGeom prst="rect">
            <a:avLst/>
          </a:prstGeom>
        </p:spPr>
        <p:txBody>
          <a:bodyPr wrap="square">
            <a:spAutoFit/>
          </a:bodyPr>
          <a:lstStyle/>
          <a:p>
            <a:pPr algn="just">
              <a:buFont typeface="Arial" pitchFamily="34" charset="0"/>
              <a:buChar char="•"/>
            </a:pPr>
            <a:r>
              <a:rPr lang="es-ES" sz="1600" dirty="0" smtClean="0"/>
              <a:t> Estos objetos permiten crear una barra de herramientas y una barra de estado. Cada control de estos puede contener objetos especificados en los menús de configuración.</a:t>
            </a:r>
            <a:endParaRPr lang="es-ES" sz="1400" b="1" dirty="0" smtClean="0">
              <a:solidFill>
                <a:srgbClr val="0000FF"/>
              </a:solidFill>
            </a:endParaRPr>
          </a:p>
        </p:txBody>
      </p:sp>
      <p:pic>
        <p:nvPicPr>
          <p:cNvPr id="13" name="12 Imagen" descr="Dibujo.JPG"/>
          <p:cNvPicPr>
            <a:picLocks noChangeAspect="1"/>
          </p:cNvPicPr>
          <p:nvPr/>
        </p:nvPicPr>
        <p:blipFill>
          <a:blip r:embed="rId3"/>
          <a:stretch>
            <a:fillRect/>
          </a:stretch>
        </p:blipFill>
        <p:spPr>
          <a:xfrm>
            <a:off x="857224" y="2571744"/>
            <a:ext cx="2343150" cy="2343150"/>
          </a:xfrm>
          <a:prstGeom prst="rect">
            <a:avLst/>
          </a:prstGeom>
        </p:spPr>
      </p:pic>
      <p:pic>
        <p:nvPicPr>
          <p:cNvPr id="14" name="13 Imagen" descr="Dibujo.JPG"/>
          <p:cNvPicPr>
            <a:picLocks noChangeAspect="1"/>
          </p:cNvPicPr>
          <p:nvPr/>
        </p:nvPicPr>
        <p:blipFill>
          <a:blip r:embed="rId4"/>
          <a:stretch>
            <a:fillRect/>
          </a:stretch>
        </p:blipFill>
        <p:spPr>
          <a:xfrm>
            <a:off x="4643438" y="2643182"/>
            <a:ext cx="2962275" cy="2095500"/>
          </a:xfrm>
          <a:prstGeom prst="rect">
            <a:avLst/>
          </a:prstGeom>
        </p:spPr>
      </p:pic>
      <p:sp>
        <p:nvSpPr>
          <p:cNvPr id="15" name="14 Llamada rectangular redondeada"/>
          <p:cNvSpPr/>
          <p:nvPr/>
        </p:nvSpPr>
        <p:spPr>
          <a:xfrm>
            <a:off x="2143108" y="5572140"/>
            <a:ext cx="3857652" cy="428628"/>
          </a:xfrm>
          <a:prstGeom prst="wedgeRoundRectCallout">
            <a:avLst>
              <a:gd name="adj1" fmla="val -52673"/>
              <a:gd name="adj2" fmla="val -3295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Menú de configuración de objetos contenidos en un ToolStrip</a:t>
            </a:r>
            <a:endParaRPr lang="es-ES" sz="1600" dirty="0">
              <a:solidFill>
                <a:schemeClr val="tx1"/>
              </a:solidFill>
            </a:endParaRPr>
          </a:p>
        </p:txBody>
      </p:sp>
      <p:sp>
        <p:nvSpPr>
          <p:cNvPr id="16" name="15 Llamada rectangular redondeada"/>
          <p:cNvSpPr/>
          <p:nvPr/>
        </p:nvSpPr>
        <p:spPr>
          <a:xfrm>
            <a:off x="3643306" y="4214818"/>
            <a:ext cx="1214446" cy="285752"/>
          </a:xfrm>
          <a:prstGeom prst="wedgeRoundRectCallout">
            <a:avLst>
              <a:gd name="adj1" fmla="val -117494"/>
              <a:gd name="adj2" fmla="val -4650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ToolStrip</a:t>
            </a:r>
            <a:endParaRPr lang="es-ES" dirty="0">
              <a:solidFill>
                <a:schemeClr val="tx1"/>
              </a:solidFill>
            </a:endParaRPr>
          </a:p>
        </p:txBody>
      </p:sp>
      <p:sp>
        <p:nvSpPr>
          <p:cNvPr id="17" name="16 Llamada rectangular redondeada"/>
          <p:cNvSpPr/>
          <p:nvPr/>
        </p:nvSpPr>
        <p:spPr>
          <a:xfrm>
            <a:off x="7500958" y="2714620"/>
            <a:ext cx="1428760" cy="285752"/>
          </a:xfrm>
          <a:prstGeom prst="wedgeRoundRectCallout">
            <a:avLst>
              <a:gd name="adj1" fmla="val -225092"/>
              <a:gd name="adj2" fmla="val 2916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StatusStrip</a:t>
            </a:r>
            <a:endParaRPr lang="es-E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s-ES" sz="3200" dirty="0" smtClean="0"/>
              <a:t>OPERADORES MATEMATICOS Y LOGICOS</a:t>
            </a:r>
            <a:endParaRPr lang="es-ES" sz="3200" dirty="0"/>
          </a:p>
        </p:txBody>
      </p:sp>
      <p:graphicFrame>
        <p:nvGraphicFramePr>
          <p:cNvPr id="16440" name="Group 56"/>
          <p:cNvGraphicFramePr>
            <a:graphicFrameLocks noGrp="1"/>
          </p:cNvGraphicFramePr>
          <p:nvPr>
            <p:ph idx="1"/>
          </p:nvPr>
        </p:nvGraphicFramePr>
        <p:xfrm>
          <a:off x="457200" y="1719263"/>
          <a:ext cx="8229600" cy="3383280"/>
        </p:xfrm>
        <a:graphic>
          <a:graphicData uri="http://schemas.openxmlformats.org/drawingml/2006/table">
            <a:tbl>
              <a:tblPr>
                <a:tableStyleId>{284E427A-3D55-4303-BF80-6455036E1DE7}</a:tableStyleId>
              </a:tblPr>
              <a:tblGrid>
                <a:gridCol w="2743200"/>
                <a:gridCol w="2743200"/>
                <a:gridCol w="2743200"/>
              </a:tblGrid>
              <a:tr h="8826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 sz="1600" u="none" strike="noStrike" cap="none" normalizeH="0" baseline="0" dirty="0" smtClean="0">
                          <a:ln>
                            <a:solidFill>
                              <a:sysClr val="windowText" lastClr="000000"/>
                            </a:solidFill>
                          </a:ln>
                          <a:effectLst/>
                        </a:rPr>
                        <a:t>OPERADORES MATEMATICOS</a:t>
                      </a:r>
                      <a:endParaRPr kumimoji="0" lang="es-ES" sz="1600" b="0" i="0" u="none" strike="noStrike" cap="none" normalizeH="0" baseline="0" dirty="0" smtClean="0">
                        <a:ln>
                          <a:solidFill>
                            <a:sysClr val="windowText" lastClr="000000"/>
                          </a:solidFill>
                        </a:ln>
                        <a:solidFill>
                          <a:srgbClr val="0070C0"/>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 sz="1800" u="none" strike="noStrike" cap="none" normalizeH="0" baseline="0" dirty="0" smtClean="0">
                          <a:ln>
                            <a:solidFill>
                              <a:sysClr val="windowText" lastClr="000000"/>
                            </a:solidFill>
                          </a:ln>
                          <a:effectLst/>
                        </a:rPr>
                        <a:t>OPERADORES  COMPARACION</a:t>
                      </a:r>
                      <a:endParaRPr kumimoji="0" lang="es-ES" sz="1800" b="0" i="0" u="none" strike="noStrike" cap="none" normalizeH="0" baseline="0" dirty="0" smtClean="0">
                        <a:ln>
                          <a:solidFill>
                            <a:sysClr val="windowText" lastClr="000000"/>
                          </a:solidFill>
                        </a:ln>
                        <a:solidFill>
                          <a:srgbClr val="0000FF"/>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 sz="1800" u="none" strike="noStrike" cap="none" normalizeH="0" baseline="0" dirty="0" smtClean="0">
                          <a:ln>
                            <a:solidFill>
                              <a:sysClr val="windowText" lastClr="000000"/>
                            </a:solidFill>
                          </a:ln>
                          <a:effectLst/>
                        </a:rPr>
                        <a:t>OPERADORES LOGICOS</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 sz="1800" u="none" strike="noStrike" cap="none" normalizeH="0" baseline="0" dirty="0" smtClean="0">
                          <a:ln>
                            <a:solidFill>
                              <a:sysClr val="windowText" lastClr="000000"/>
                            </a:solidFill>
                          </a:ln>
                          <a:effectLst/>
                        </a:rPr>
                        <a:t>“ Los mas usados”</a:t>
                      </a:r>
                      <a:endParaRPr kumimoji="0" lang="es-ES" sz="1800" b="0" i="0" u="none" strike="noStrike" cap="none" normalizeH="0" baseline="0" dirty="0" smtClean="0">
                        <a:ln>
                          <a:solidFill>
                            <a:sysClr val="windowText" lastClr="000000"/>
                          </a:solidFill>
                        </a:ln>
                        <a:solidFill>
                          <a:srgbClr val="0000FF"/>
                        </a:solidFill>
                        <a:effectLst/>
                        <a:latin typeface="Arial" charset="0"/>
                      </a:endParaRPr>
                    </a:p>
                  </a:txBody>
                  <a:tcPr horzOverflow="overflow"/>
                </a:tc>
              </a:tr>
              <a:tr h="882650">
                <a:tc>
                  <a:txBody>
                    <a:bodyPr/>
                    <a:lstStyle/>
                    <a:p>
                      <a:r>
                        <a:rPr lang="es-ES" sz="1800" kern="1200" baseline="0" dirty="0" smtClean="0"/>
                        <a:t>/    División</a:t>
                      </a:r>
                    </a:p>
                    <a:p>
                      <a:r>
                        <a:rPr lang="es-ES" sz="1800" kern="1200" baseline="0" dirty="0" smtClean="0"/>
                        <a:t>*   Multiplicación</a:t>
                      </a:r>
                    </a:p>
                    <a:p>
                      <a:r>
                        <a:rPr lang="es-ES" sz="1800" kern="1200" baseline="0" dirty="0" smtClean="0"/>
                        <a:t>+  Suma</a:t>
                      </a:r>
                    </a:p>
                    <a:p>
                      <a:pPr>
                        <a:buFontTx/>
                        <a:buChar char="-"/>
                      </a:pPr>
                      <a:r>
                        <a:rPr lang="es-ES" sz="1800" kern="1200" baseline="0" dirty="0" smtClean="0"/>
                        <a:t>   Resta</a:t>
                      </a:r>
                    </a:p>
                    <a:p>
                      <a:pPr>
                        <a:buFontTx/>
                        <a:buNone/>
                      </a:pPr>
                      <a:r>
                        <a:rPr lang="es-ES" sz="1800" kern="1200" baseline="0" dirty="0" smtClean="0"/>
                        <a:t>mod  Residuo División</a:t>
                      </a:r>
                      <a:endParaRPr kumimoji="0" lang="es-ES" sz="4000" b="1" i="0" u="none" strike="noStrike" cap="none" normalizeH="0" baseline="0" dirty="0" smtClean="0">
                        <a:ln>
                          <a:solidFill>
                            <a:sysClr val="windowText" lastClr="000000"/>
                          </a:solid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 sz="2600" u="none" strike="noStrike" cap="none" normalizeH="0" baseline="0" dirty="0" smtClean="0">
                        <a:ln>
                          <a:solidFill>
                            <a:sysClr val="windowText" lastClr="000000"/>
                          </a:solidFill>
                        </a:ln>
                        <a:effectLst/>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 sz="2600" b="0" i="0" u="none" strike="noStrike" cap="none" normalizeH="0" baseline="0" dirty="0" smtClean="0">
                        <a:ln>
                          <a:solidFill>
                            <a:sysClr val="windowText" lastClr="000000"/>
                          </a:solidFill>
                        </a:ln>
                        <a:solidFill>
                          <a:schemeClr val="tx1"/>
                        </a:solidFill>
                        <a:effectLst/>
                        <a:latin typeface="Arial" charset="0"/>
                      </a:endParaRPr>
                    </a:p>
                  </a:txBody>
                  <a:tcPr horzOverflow="overflow"/>
                </a:tc>
                <a:tc>
                  <a:txBody>
                    <a:bodyPr/>
                    <a:lstStyle/>
                    <a:p>
                      <a:r>
                        <a:rPr lang="es-ES" sz="1800" kern="1200" baseline="0" dirty="0" smtClean="0"/>
                        <a:t>=   igual</a:t>
                      </a:r>
                    </a:p>
                    <a:p>
                      <a:r>
                        <a:rPr lang="es-ES" sz="1800" kern="1200" baseline="0" dirty="0" smtClean="0"/>
                        <a:t>&lt;   Menor que</a:t>
                      </a:r>
                    </a:p>
                    <a:p>
                      <a:r>
                        <a:rPr lang="es-ES" sz="1800" kern="1200" baseline="0" dirty="0" smtClean="0"/>
                        <a:t>&gt;   Mayor que</a:t>
                      </a:r>
                    </a:p>
                    <a:p>
                      <a:r>
                        <a:rPr lang="es-ES" sz="1800" kern="1200" baseline="0" dirty="0" smtClean="0"/>
                        <a:t>&lt;= menor o igual</a:t>
                      </a:r>
                    </a:p>
                    <a:p>
                      <a:r>
                        <a:rPr lang="es-ES" sz="1800" kern="1200" baseline="0" dirty="0" smtClean="0"/>
                        <a:t>&gt;= mayor o igual</a:t>
                      </a:r>
                    </a:p>
                    <a:p>
                      <a:r>
                        <a:rPr lang="es-ES" sz="1800" kern="1200" baseline="0" dirty="0" smtClean="0"/>
                        <a:t>&lt;&gt; Distinto</a:t>
                      </a:r>
                      <a:endParaRPr kumimoji="0" lang="es-ES" sz="2600" b="1" i="0" u="none" strike="noStrike" cap="none" normalizeH="0" baseline="0" dirty="0" smtClean="0">
                        <a:ln>
                          <a:solidFill>
                            <a:sysClr val="windowText" lastClr="000000"/>
                          </a:solidFill>
                        </a:ln>
                        <a:solidFill>
                          <a:schemeClr val="tx1"/>
                        </a:solidFill>
                        <a:effectLst/>
                        <a:latin typeface="Arial" charset="0"/>
                      </a:endParaRPr>
                    </a:p>
                  </a:txBody>
                  <a:tcPr horzOverflow="overflow"/>
                </a:tc>
                <a:tc>
                  <a:txBody>
                    <a:bodyPr/>
                    <a:lstStyle/>
                    <a:p>
                      <a:r>
                        <a:rPr lang="es-ES" sz="1800" kern="1200" baseline="0" dirty="0" smtClean="0"/>
                        <a:t>And  </a:t>
                      </a:r>
                      <a:r>
                        <a:rPr lang="es-ES" sz="1800" kern="1200" baseline="0" dirty="0" smtClean="0">
                          <a:sym typeface="Wingdings" pitchFamily="2" charset="2"/>
                        </a:rPr>
                        <a:t>  y</a:t>
                      </a:r>
                      <a:endParaRPr lang="es-ES" sz="1800" kern="1200" baseline="0" dirty="0" smtClean="0"/>
                    </a:p>
                    <a:p>
                      <a:r>
                        <a:rPr lang="es-ES" sz="1800" kern="1200" baseline="0" dirty="0" smtClean="0"/>
                        <a:t>Or     </a:t>
                      </a:r>
                      <a:r>
                        <a:rPr lang="es-ES" sz="1800" kern="1200" baseline="0" dirty="0" smtClean="0">
                          <a:sym typeface="Wingdings" pitchFamily="2" charset="2"/>
                        </a:rPr>
                        <a:t> o</a:t>
                      </a:r>
                      <a:endParaRPr lang="es-ES" sz="1800" kern="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baseline="0" dirty="0" smtClean="0"/>
                        <a:t>Not   </a:t>
                      </a:r>
                      <a:r>
                        <a:rPr lang="es-ES" sz="1800" kern="1200" baseline="0" dirty="0" smtClean="0">
                          <a:sym typeface="Wingdings" pitchFamily="2" charset="2"/>
                        </a:rPr>
                        <a:t>  Negación</a:t>
                      </a:r>
                      <a:endParaRPr lang="es-ES" sz="1800" kern="1200" baseline="0" dirty="0" smtClean="0"/>
                    </a:p>
                    <a:p>
                      <a:endParaRPr kumimoji="0" lang="es-ES" sz="2800" b="1" i="0" u="none" strike="noStrike" cap="none" normalizeH="0" baseline="0" dirty="0" smtClean="0">
                        <a:ln>
                          <a:solidFill>
                            <a:sysClr val="windowText" lastClr="000000"/>
                          </a:solid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 sz="1800" b="0" i="0" u="none" strike="noStrike" cap="none" normalizeH="0" baseline="0" dirty="0" smtClean="0">
                        <a:ln>
                          <a:solidFill>
                            <a:sysClr val="windowText" lastClr="000000"/>
                          </a:solidFill>
                        </a:ln>
                        <a:solidFill>
                          <a:schemeClr val="tx1"/>
                        </a:solidFill>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MenuStrip</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85926"/>
            <a:ext cx="8001056" cy="338554"/>
          </a:xfrm>
          <a:prstGeom prst="rect">
            <a:avLst/>
          </a:prstGeom>
        </p:spPr>
        <p:txBody>
          <a:bodyPr wrap="square">
            <a:spAutoFit/>
          </a:bodyPr>
          <a:lstStyle/>
          <a:p>
            <a:pPr algn="just">
              <a:buFont typeface="Arial" pitchFamily="34" charset="0"/>
              <a:buChar char="•"/>
            </a:pPr>
            <a:r>
              <a:rPr lang="es-ES" sz="1600" dirty="0" smtClean="0"/>
              <a:t> Este objeto permite crear barra de menús.</a:t>
            </a:r>
            <a:endParaRPr lang="es-ES" sz="1400" b="1" dirty="0" smtClean="0">
              <a:solidFill>
                <a:srgbClr val="0000FF"/>
              </a:solidFill>
            </a:endParaRPr>
          </a:p>
        </p:txBody>
      </p:sp>
      <p:pic>
        <p:nvPicPr>
          <p:cNvPr id="10" name="9 Imagen" descr="Dibujo.JPG"/>
          <p:cNvPicPr>
            <a:picLocks noChangeAspect="1"/>
          </p:cNvPicPr>
          <p:nvPr/>
        </p:nvPicPr>
        <p:blipFill>
          <a:blip r:embed="rId3"/>
          <a:stretch>
            <a:fillRect/>
          </a:stretch>
        </p:blipFill>
        <p:spPr>
          <a:xfrm>
            <a:off x="1142976" y="2500306"/>
            <a:ext cx="4714875" cy="2190750"/>
          </a:xfrm>
          <a:prstGeom prst="rect">
            <a:avLst/>
          </a:prstGeom>
        </p:spPr>
      </p:pic>
      <p:sp>
        <p:nvSpPr>
          <p:cNvPr id="11" name="10 Llamada rectangular redondeada"/>
          <p:cNvSpPr/>
          <p:nvPr/>
        </p:nvSpPr>
        <p:spPr>
          <a:xfrm>
            <a:off x="6286512" y="2285992"/>
            <a:ext cx="1857388" cy="500066"/>
          </a:xfrm>
          <a:prstGeom prst="wedgeRoundRectCallout">
            <a:avLst>
              <a:gd name="adj1" fmla="val -118629"/>
              <a:gd name="adj2" fmla="val 797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MenuStrip</a:t>
            </a:r>
            <a:endParaRPr lang="es-ES" dirty="0">
              <a:solidFill>
                <a:schemeClr val="tx1"/>
              </a:solidFill>
            </a:endParaRPr>
          </a:p>
        </p:txBody>
      </p:sp>
      <p:sp>
        <p:nvSpPr>
          <p:cNvPr id="18" name="17 Llamada rectangular redondeada"/>
          <p:cNvSpPr/>
          <p:nvPr/>
        </p:nvSpPr>
        <p:spPr>
          <a:xfrm>
            <a:off x="6357950" y="4857760"/>
            <a:ext cx="2143140" cy="500066"/>
          </a:xfrm>
          <a:prstGeom prst="wedgeRoundRectCallout">
            <a:avLst>
              <a:gd name="adj1" fmla="val -179466"/>
              <a:gd name="adj2" fmla="val -2815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Submenús </a:t>
            </a:r>
          </a:p>
          <a:p>
            <a:pPr algn="ctr"/>
            <a:r>
              <a:rPr lang="es-ES" dirty="0" smtClean="0">
                <a:solidFill>
                  <a:schemeClr val="tx1"/>
                </a:solidFill>
              </a:rPr>
              <a:t>ToolStripMenuItem</a:t>
            </a:r>
            <a:endParaRPr lang="es-ES" dirty="0">
              <a:solidFill>
                <a:schemeClr val="tx1"/>
              </a:solidFill>
            </a:endParaRPr>
          </a:p>
        </p:txBody>
      </p:sp>
      <p:sp>
        <p:nvSpPr>
          <p:cNvPr id="19" name="18 Llamada rectangular redondeada"/>
          <p:cNvSpPr/>
          <p:nvPr/>
        </p:nvSpPr>
        <p:spPr>
          <a:xfrm>
            <a:off x="6429388" y="3357562"/>
            <a:ext cx="2286016" cy="357190"/>
          </a:xfrm>
          <a:prstGeom prst="wedgeRoundRectCallout">
            <a:avLst>
              <a:gd name="adj1" fmla="val -162387"/>
              <a:gd name="adj2" fmla="val -1040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olidFill>
                  <a:schemeClr val="tx1"/>
                </a:solidFill>
              </a:rPr>
              <a:t>ToolStripComboBox</a:t>
            </a:r>
            <a:endParaRPr lang="es-ES"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28" y="0"/>
            <a:ext cx="6237287" cy="1295400"/>
          </a:xfrm>
        </p:spPr>
        <p:txBody>
          <a:bodyPr/>
          <a:lstStyle/>
          <a:p>
            <a:pPr algn="ctr"/>
            <a:r>
              <a:rPr lang="es-ES" sz="3200" dirty="0" smtClean="0"/>
              <a:t>Visual Basic .NET</a:t>
            </a:r>
            <a:r>
              <a:rPr lang="es-ES" sz="8800" dirty="0" smtClean="0"/>
              <a:t/>
            </a:r>
            <a:br>
              <a:rPr lang="es-ES" sz="8800" dirty="0" smtClean="0"/>
            </a:br>
            <a:r>
              <a:rPr lang="es-ES" sz="1800" dirty="0" smtClean="0"/>
              <a:t>TIMER</a:t>
            </a:r>
            <a:endParaRPr lang="es-ES" sz="1800" dirty="0"/>
          </a:p>
        </p:txBody>
      </p:sp>
      <p:pic>
        <p:nvPicPr>
          <p:cNvPr id="12" name="11 Imagen" descr="images.jpg"/>
          <p:cNvPicPr>
            <a:picLocks noChangeAspect="1"/>
          </p:cNvPicPr>
          <p:nvPr/>
        </p:nvPicPr>
        <p:blipFill>
          <a:blip r:embed="rId2"/>
          <a:stretch>
            <a:fillRect/>
          </a:stretch>
        </p:blipFill>
        <p:spPr>
          <a:xfrm>
            <a:off x="7143768" y="5572140"/>
            <a:ext cx="1104900" cy="590550"/>
          </a:xfrm>
          <a:prstGeom prst="rect">
            <a:avLst/>
          </a:prstGeom>
        </p:spPr>
      </p:pic>
      <p:sp>
        <p:nvSpPr>
          <p:cNvPr id="5" name="4 Rectángulo"/>
          <p:cNvSpPr/>
          <p:nvPr/>
        </p:nvSpPr>
        <p:spPr>
          <a:xfrm>
            <a:off x="500034" y="1714488"/>
            <a:ext cx="8001056" cy="584775"/>
          </a:xfrm>
          <a:prstGeom prst="rect">
            <a:avLst/>
          </a:prstGeom>
        </p:spPr>
        <p:txBody>
          <a:bodyPr wrap="square">
            <a:spAutoFit/>
          </a:bodyPr>
          <a:lstStyle/>
          <a:p>
            <a:pPr algn="just">
              <a:buFont typeface="Arial" pitchFamily="34" charset="0"/>
              <a:buChar char="•"/>
            </a:pPr>
            <a:r>
              <a:rPr lang="es-ES" sz="1600" dirty="0" smtClean="0"/>
              <a:t> Este objeto se visualiza en tiempo de diseño mas no en tiempo de ejecución. Permite configurar tiempos de procesamiento de instrucciones.</a:t>
            </a:r>
            <a:endParaRPr lang="es-ES" sz="1400" b="1" dirty="0" smtClean="0">
              <a:solidFill>
                <a:srgbClr val="0000FF"/>
              </a:solidFill>
            </a:endParaRPr>
          </a:p>
        </p:txBody>
      </p:sp>
      <p:pic>
        <p:nvPicPr>
          <p:cNvPr id="9" name="8 Imagen" descr="Dibujo.JPG"/>
          <p:cNvPicPr>
            <a:picLocks noChangeAspect="1"/>
          </p:cNvPicPr>
          <p:nvPr/>
        </p:nvPicPr>
        <p:blipFill>
          <a:blip r:embed="rId3"/>
          <a:stretch>
            <a:fillRect/>
          </a:stretch>
        </p:blipFill>
        <p:spPr>
          <a:xfrm>
            <a:off x="571472" y="3071810"/>
            <a:ext cx="2786082" cy="1643074"/>
          </a:xfrm>
          <a:prstGeom prst="rect">
            <a:avLst/>
          </a:prstGeom>
        </p:spPr>
      </p:pic>
      <p:sp>
        <p:nvSpPr>
          <p:cNvPr id="13" name="12 Rectángulo"/>
          <p:cNvSpPr/>
          <p:nvPr/>
        </p:nvSpPr>
        <p:spPr>
          <a:xfrm>
            <a:off x="3643306" y="2357430"/>
            <a:ext cx="5286412" cy="33575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s-ES" sz="1000" dirty="0" err="1" smtClean="0">
                <a:solidFill>
                  <a:srgbClr val="0000FF"/>
                </a:solidFill>
              </a:rPr>
              <a:t>Public</a:t>
            </a:r>
            <a:r>
              <a:rPr lang="es-ES" sz="1000" dirty="0" smtClean="0">
                <a:solidFill>
                  <a:srgbClr val="0000FF"/>
                </a:solidFill>
              </a:rPr>
              <a:t> </a:t>
            </a:r>
            <a:r>
              <a:rPr lang="es-ES" sz="1000" dirty="0" err="1" smtClean="0">
                <a:solidFill>
                  <a:srgbClr val="0000FF"/>
                </a:solidFill>
              </a:rPr>
              <a:t>Class</a:t>
            </a:r>
            <a:r>
              <a:rPr lang="es-ES" sz="1000" dirty="0" smtClean="0">
                <a:solidFill>
                  <a:srgbClr val="0000FF"/>
                </a:solidFill>
              </a:rPr>
              <a:t> </a:t>
            </a:r>
            <a:r>
              <a:rPr lang="es-ES" sz="1000" dirty="0" smtClean="0"/>
              <a:t>Form1</a:t>
            </a:r>
          </a:p>
          <a:p>
            <a:r>
              <a:rPr lang="pt-BR" sz="1000" dirty="0" smtClean="0"/>
              <a:t>    </a:t>
            </a:r>
            <a:r>
              <a:rPr lang="pt-BR" sz="1000" dirty="0" err="1" smtClean="0">
                <a:solidFill>
                  <a:srgbClr val="0000FF"/>
                </a:solidFill>
              </a:rPr>
              <a:t>Dim</a:t>
            </a:r>
            <a:r>
              <a:rPr lang="pt-BR" sz="1000" dirty="0" smtClean="0"/>
              <a:t> incremento </a:t>
            </a:r>
            <a:r>
              <a:rPr lang="pt-BR" sz="1000" dirty="0" smtClean="0">
                <a:solidFill>
                  <a:srgbClr val="0000FF"/>
                </a:solidFill>
              </a:rPr>
              <a:t>As</a:t>
            </a:r>
            <a:r>
              <a:rPr lang="pt-BR" sz="1000" dirty="0" smtClean="0"/>
              <a:t> </a:t>
            </a:r>
            <a:r>
              <a:rPr lang="pt-BR" sz="1000" dirty="0" err="1" smtClean="0"/>
              <a:t>Integer</a:t>
            </a:r>
            <a:r>
              <a:rPr lang="pt-BR" sz="1000" dirty="0" smtClean="0"/>
              <a:t> = 0</a:t>
            </a:r>
          </a:p>
          <a:p>
            <a:r>
              <a:rPr lang="es-ES" sz="1000" dirty="0" smtClean="0"/>
              <a:t>    </a:t>
            </a:r>
            <a:r>
              <a:rPr lang="es-ES" sz="1000" dirty="0" err="1" smtClean="0">
                <a:solidFill>
                  <a:srgbClr val="0000FF"/>
                </a:solidFill>
              </a:rPr>
              <a:t>Private</a:t>
            </a:r>
            <a:r>
              <a:rPr lang="es-ES" sz="1000" dirty="0" smtClean="0">
                <a:solidFill>
                  <a:srgbClr val="0000FF"/>
                </a:solidFill>
              </a:rPr>
              <a:t> Sub </a:t>
            </a:r>
            <a:r>
              <a:rPr lang="es-ES" sz="1000" dirty="0" smtClean="0"/>
              <a:t>Timer1_Tick(</a:t>
            </a:r>
            <a:r>
              <a:rPr lang="es-ES" sz="1000" dirty="0" err="1" smtClean="0">
                <a:solidFill>
                  <a:srgbClr val="0000FF"/>
                </a:solidFill>
              </a:rPr>
              <a:t>ByVal</a:t>
            </a:r>
            <a:r>
              <a:rPr lang="es-ES" sz="1000" dirty="0" smtClean="0">
                <a:solidFill>
                  <a:srgbClr val="0000FF"/>
                </a:solidFill>
              </a:rPr>
              <a:t> </a:t>
            </a:r>
            <a:r>
              <a:rPr lang="es-ES" sz="1000" dirty="0" err="1" smtClean="0"/>
              <a:t>sender</a:t>
            </a:r>
            <a:r>
              <a:rPr lang="es-ES" sz="1000" dirty="0" smtClean="0"/>
              <a:t> </a:t>
            </a:r>
            <a:r>
              <a:rPr lang="es-ES" sz="1000" dirty="0" smtClean="0">
                <a:solidFill>
                  <a:srgbClr val="0000FF"/>
                </a:solidFill>
              </a:rPr>
              <a:t>As</a:t>
            </a:r>
            <a:r>
              <a:rPr lang="es-ES" sz="1000" dirty="0" smtClean="0"/>
              <a:t> </a:t>
            </a:r>
            <a:r>
              <a:rPr lang="es-ES" sz="1000" dirty="0" err="1" smtClean="0"/>
              <a:t>System.Object</a:t>
            </a:r>
            <a:r>
              <a:rPr lang="es-ES" sz="1000" dirty="0" smtClean="0"/>
              <a:t>, </a:t>
            </a:r>
            <a:r>
              <a:rPr lang="es-ES" sz="1000" dirty="0" err="1" smtClean="0">
                <a:solidFill>
                  <a:srgbClr val="0000FF"/>
                </a:solidFill>
              </a:rPr>
              <a:t>ByVal</a:t>
            </a:r>
            <a:r>
              <a:rPr lang="es-ES" sz="1000" dirty="0" smtClean="0"/>
              <a:t> e </a:t>
            </a:r>
            <a:r>
              <a:rPr lang="es-ES" sz="1000" dirty="0" smtClean="0">
                <a:solidFill>
                  <a:srgbClr val="0000FF"/>
                </a:solidFill>
              </a:rPr>
              <a:t>As </a:t>
            </a:r>
            <a:r>
              <a:rPr lang="es-ES" sz="1000" dirty="0" err="1" smtClean="0"/>
              <a:t>System.EventArgs</a:t>
            </a:r>
            <a:r>
              <a:rPr lang="es-ES" sz="1000" dirty="0" smtClean="0"/>
              <a:t>) </a:t>
            </a:r>
            <a:r>
              <a:rPr lang="es-ES" sz="1000" dirty="0" err="1" smtClean="0">
                <a:solidFill>
                  <a:srgbClr val="0000FF"/>
                </a:solidFill>
              </a:rPr>
              <a:t>Handles</a:t>
            </a:r>
            <a:r>
              <a:rPr lang="es-ES" sz="1000" dirty="0" smtClean="0">
                <a:solidFill>
                  <a:srgbClr val="0000FF"/>
                </a:solidFill>
              </a:rPr>
              <a:t> </a:t>
            </a:r>
            <a:r>
              <a:rPr lang="es-ES" sz="1000" dirty="0" smtClean="0"/>
              <a:t>Timer1.Tick</a:t>
            </a:r>
          </a:p>
          <a:p>
            <a:r>
              <a:rPr lang="es-ES" sz="1000" dirty="0" smtClean="0"/>
              <a:t>        incremento = incremento + 10</a:t>
            </a:r>
          </a:p>
          <a:p>
            <a:r>
              <a:rPr lang="es-ES" sz="1000" dirty="0" smtClean="0"/>
              <a:t>        ProgressBar1.Value = incremento</a:t>
            </a:r>
          </a:p>
          <a:p>
            <a:r>
              <a:rPr lang="es-ES" sz="1000" dirty="0" smtClean="0"/>
              <a:t>        </a:t>
            </a:r>
            <a:r>
              <a:rPr lang="es-ES" sz="1000" dirty="0" err="1" smtClean="0">
                <a:solidFill>
                  <a:srgbClr val="0000FF"/>
                </a:solidFill>
              </a:rPr>
              <a:t>If</a:t>
            </a:r>
            <a:r>
              <a:rPr lang="es-ES" sz="1000" dirty="0" smtClean="0"/>
              <a:t> incremento = 100 </a:t>
            </a:r>
            <a:r>
              <a:rPr lang="es-ES" sz="1000" dirty="0" err="1" smtClean="0">
                <a:solidFill>
                  <a:srgbClr val="0000FF"/>
                </a:solidFill>
              </a:rPr>
              <a:t>Then</a:t>
            </a:r>
            <a:endParaRPr lang="es-ES" sz="1000" dirty="0" smtClean="0">
              <a:solidFill>
                <a:srgbClr val="0000FF"/>
              </a:solidFill>
            </a:endParaRPr>
          </a:p>
          <a:p>
            <a:r>
              <a:rPr lang="es-ES" sz="1000" dirty="0" smtClean="0"/>
              <a:t>            Timer1.Enabled = </a:t>
            </a:r>
            <a:r>
              <a:rPr lang="es-ES" sz="1000" dirty="0" smtClean="0">
                <a:solidFill>
                  <a:srgbClr val="0000FF"/>
                </a:solidFill>
              </a:rPr>
              <a:t>False</a:t>
            </a:r>
          </a:p>
          <a:p>
            <a:r>
              <a:rPr lang="es-ES" sz="1000" dirty="0" smtClean="0"/>
              <a:t>            incremento = 0   </a:t>
            </a:r>
            <a:r>
              <a:rPr lang="es-ES" sz="1000" dirty="0" smtClean="0">
                <a:solidFill>
                  <a:srgbClr val="00B050"/>
                </a:solidFill>
              </a:rPr>
              <a:t>' listo para iniciar de nuevo</a:t>
            </a:r>
          </a:p>
          <a:p>
            <a:r>
              <a:rPr lang="es-ES" sz="1000" dirty="0" smtClean="0">
                <a:solidFill>
                  <a:srgbClr val="0000FF"/>
                </a:solidFill>
              </a:rPr>
              <a:t>        End </a:t>
            </a:r>
            <a:r>
              <a:rPr lang="es-ES" sz="1000" dirty="0" err="1" smtClean="0">
                <a:solidFill>
                  <a:srgbClr val="0000FF"/>
                </a:solidFill>
              </a:rPr>
              <a:t>If</a:t>
            </a:r>
            <a:endParaRPr lang="es-ES" sz="1000" dirty="0" smtClean="0">
              <a:solidFill>
                <a:srgbClr val="0000FF"/>
              </a:solidFill>
            </a:endParaRPr>
          </a:p>
          <a:p>
            <a:r>
              <a:rPr lang="es-ES" sz="1000" dirty="0" smtClean="0"/>
              <a:t>    </a:t>
            </a:r>
            <a:r>
              <a:rPr lang="es-ES" sz="1000" dirty="0" smtClean="0">
                <a:solidFill>
                  <a:srgbClr val="0000FF"/>
                </a:solidFill>
              </a:rPr>
              <a:t>End Sub</a:t>
            </a:r>
          </a:p>
          <a:p>
            <a:endParaRPr lang="es-ES" sz="1000" dirty="0" smtClean="0"/>
          </a:p>
          <a:p>
            <a:r>
              <a:rPr lang="es-ES" sz="1000" dirty="0" smtClean="0"/>
              <a:t>    </a:t>
            </a:r>
            <a:r>
              <a:rPr lang="es-ES" sz="1000" dirty="0" err="1" smtClean="0">
                <a:solidFill>
                  <a:srgbClr val="0000FF"/>
                </a:solidFill>
              </a:rPr>
              <a:t>Private</a:t>
            </a:r>
            <a:r>
              <a:rPr lang="es-ES" sz="1000" dirty="0" smtClean="0">
                <a:solidFill>
                  <a:srgbClr val="0000FF"/>
                </a:solidFill>
              </a:rPr>
              <a:t> Sub </a:t>
            </a:r>
            <a:r>
              <a:rPr lang="es-ES" sz="1000" dirty="0" smtClean="0"/>
              <a:t>Button1_Click(</a:t>
            </a:r>
            <a:r>
              <a:rPr lang="es-ES" sz="1000" dirty="0" err="1" smtClean="0">
                <a:solidFill>
                  <a:srgbClr val="0000FF"/>
                </a:solidFill>
              </a:rPr>
              <a:t>ByVal</a:t>
            </a:r>
            <a:r>
              <a:rPr lang="es-ES" sz="1000" dirty="0" smtClean="0"/>
              <a:t> </a:t>
            </a:r>
            <a:r>
              <a:rPr lang="es-ES" sz="1000" dirty="0" err="1" smtClean="0"/>
              <a:t>sender</a:t>
            </a:r>
            <a:r>
              <a:rPr lang="es-ES" sz="1000" dirty="0" smtClean="0"/>
              <a:t> </a:t>
            </a:r>
            <a:r>
              <a:rPr lang="es-ES" sz="1000" dirty="0" smtClean="0">
                <a:solidFill>
                  <a:srgbClr val="0000FF"/>
                </a:solidFill>
              </a:rPr>
              <a:t>As</a:t>
            </a:r>
            <a:r>
              <a:rPr lang="es-ES" sz="1000" dirty="0" smtClean="0"/>
              <a:t> </a:t>
            </a:r>
            <a:r>
              <a:rPr lang="es-ES" sz="1000" dirty="0" err="1" smtClean="0"/>
              <a:t>System.Object</a:t>
            </a:r>
            <a:r>
              <a:rPr lang="es-ES" sz="1000" dirty="0" smtClean="0"/>
              <a:t>, </a:t>
            </a:r>
            <a:r>
              <a:rPr lang="es-ES" sz="1000" dirty="0" err="1" smtClean="0">
                <a:solidFill>
                  <a:srgbClr val="0000FF"/>
                </a:solidFill>
              </a:rPr>
              <a:t>ByVal</a:t>
            </a:r>
            <a:r>
              <a:rPr lang="es-ES" sz="1000" dirty="0" smtClean="0"/>
              <a:t> e </a:t>
            </a:r>
            <a:r>
              <a:rPr lang="es-ES" sz="1000" dirty="0" smtClean="0">
                <a:solidFill>
                  <a:srgbClr val="0000FF"/>
                </a:solidFill>
              </a:rPr>
              <a:t>As</a:t>
            </a:r>
            <a:r>
              <a:rPr lang="es-ES" sz="1000" dirty="0" smtClean="0"/>
              <a:t> </a:t>
            </a:r>
            <a:r>
              <a:rPr lang="es-ES" sz="1000" dirty="0" err="1" smtClean="0"/>
              <a:t>System.EventArgs</a:t>
            </a:r>
            <a:r>
              <a:rPr lang="es-ES" sz="1000" dirty="0" smtClean="0">
                <a:solidFill>
                  <a:srgbClr val="0000FF"/>
                </a:solidFill>
              </a:rPr>
              <a:t>) </a:t>
            </a:r>
            <a:r>
              <a:rPr lang="es-ES" sz="1000" dirty="0" err="1" smtClean="0">
                <a:solidFill>
                  <a:srgbClr val="0000FF"/>
                </a:solidFill>
              </a:rPr>
              <a:t>Handles</a:t>
            </a:r>
            <a:r>
              <a:rPr lang="es-ES" sz="1000" dirty="0" smtClean="0">
                <a:solidFill>
                  <a:srgbClr val="0000FF"/>
                </a:solidFill>
              </a:rPr>
              <a:t> </a:t>
            </a:r>
            <a:r>
              <a:rPr lang="es-ES" sz="1000" dirty="0" smtClean="0"/>
              <a:t>Button1.Click</a:t>
            </a:r>
          </a:p>
          <a:p>
            <a:r>
              <a:rPr lang="es-ES" sz="1000" dirty="0" smtClean="0"/>
              <a:t>        Timer1.Enabled = </a:t>
            </a:r>
            <a:r>
              <a:rPr lang="es-ES" sz="1000" dirty="0" smtClean="0">
                <a:solidFill>
                  <a:srgbClr val="0000FF"/>
                </a:solidFill>
              </a:rPr>
              <a:t>True</a:t>
            </a:r>
          </a:p>
          <a:p>
            <a:r>
              <a:rPr lang="es-ES" sz="1000" dirty="0" smtClean="0"/>
              <a:t>    </a:t>
            </a:r>
            <a:r>
              <a:rPr lang="es-ES" sz="1000" dirty="0" smtClean="0">
                <a:solidFill>
                  <a:srgbClr val="0000FF"/>
                </a:solidFill>
              </a:rPr>
              <a:t>End Sub</a:t>
            </a:r>
          </a:p>
          <a:p>
            <a:endParaRPr lang="es-ES" sz="1000" dirty="0" smtClean="0"/>
          </a:p>
          <a:p>
            <a:r>
              <a:rPr lang="es-ES" sz="1000" dirty="0" smtClean="0"/>
              <a:t>    </a:t>
            </a:r>
            <a:r>
              <a:rPr lang="es-ES" sz="1000" dirty="0" err="1" smtClean="0">
                <a:solidFill>
                  <a:srgbClr val="0000FF"/>
                </a:solidFill>
              </a:rPr>
              <a:t>Private</a:t>
            </a:r>
            <a:r>
              <a:rPr lang="es-ES" sz="1000" dirty="0" smtClean="0">
                <a:solidFill>
                  <a:srgbClr val="0000FF"/>
                </a:solidFill>
              </a:rPr>
              <a:t> Sub </a:t>
            </a:r>
            <a:r>
              <a:rPr lang="es-ES" sz="1000" dirty="0" smtClean="0"/>
              <a:t>Button2_Click(</a:t>
            </a:r>
            <a:r>
              <a:rPr lang="es-ES" sz="1000" dirty="0" err="1" smtClean="0">
                <a:solidFill>
                  <a:srgbClr val="0000FF"/>
                </a:solidFill>
              </a:rPr>
              <a:t>ByVal</a:t>
            </a:r>
            <a:r>
              <a:rPr lang="es-ES" sz="1000" dirty="0" smtClean="0"/>
              <a:t> </a:t>
            </a:r>
            <a:r>
              <a:rPr lang="es-ES" sz="1000" dirty="0" err="1" smtClean="0"/>
              <a:t>sender</a:t>
            </a:r>
            <a:r>
              <a:rPr lang="es-ES" sz="1000" dirty="0" smtClean="0"/>
              <a:t> </a:t>
            </a:r>
            <a:r>
              <a:rPr lang="es-ES" sz="1000" dirty="0" smtClean="0">
                <a:solidFill>
                  <a:srgbClr val="0000FF"/>
                </a:solidFill>
              </a:rPr>
              <a:t>As</a:t>
            </a:r>
            <a:r>
              <a:rPr lang="es-ES" sz="1000" dirty="0" smtClean="0"/>
              <a:t> </a:t>
            </a:r>
            <a:r>
              <a:rPr lang="es-ES" sz="1000" dirty="0" err="1" smtClean="0"/>
              <a:t>System.Object</a:t>
            </a:r>
            <a:r>
              <a:rPr lang="es-ES" sz="1000" dirty="0" smtClean="0"/>
              <a:t>, </a:t>
            </a:r>
            <a:r>
              <a:rPr lang="es-ES" sz="1000" dirty="0" err="1" smtClean="0">
                <a:solidFill>
                  <a:srgbClr val="0000FF"/>
                </a:solidFill>
              </a:rPr>
              <a:t>ByVal</a:t>
            </a:r>
            <a:r>
              <a:rPr lang="es-ES" sz="1000" dirty="0" smtClean="0"/>
              <a:t> e </a:t>
            </a:r>
            <a:r>
              <a:rPr lang="es-ES" sz="1000" dirty="0" smtClean="0">
                <a:solidFill>
                  <a:srgbClr val="0000FF"/>
                </a:solidFill>
              </a:rPr>
              <a:t>As </a:t>
            </a:r>
            <a:r>
              <a:rPr lang="es-ES" sz="1000" dirty="0" err="1" smtClean="0"/>
              <a:t>System.EventArgs</a:t>
            </a:r>
            <a:r>
              <a:rPr lang="es-ES" sz="1000" dirty="0" smtClean="0"/>
              <a:t>) </a:t>
            </a:r>
            <a:r>
              <a:rPr lang="es-ES" sz="1000" dirty="0" err="1" smtClean="0">
                <a:solidFill>
                  <a:srgbClr val="0000FF"/>
                </a:solidFill>
              </a:rPr>
              <a:t>Handles</a:t>
            </a:r>
            <a:r>
              <a:rPr lang="es-ES" sz="1000" dirty="0" smtClean="0"/>
              <a:t> Button2.Click</a:t>
            </a:r>
          </a:p>
          <a:p>
            <a:r>
              <a:rPr lang="es-ES" sz="1000" dirty="0" smtClean="0"/>
              <a:t>        ProgressBar1.Value = 0</a:t>
            </a:r>
          </a:p>
          <a:p>
            <a:r>
              <a:rPr lang="es-ES" sz="1000" dirty="0" smtClean="0"/>
              <a:t>    </a:t>
            </a:r>
            <a:r>
              <a:rPr lang="es-ES" sz="1000" dirty="0" smtClean="0">
                <a:solidFill>
                  <a:srgbClr val="0000FF"/>
                </a:solidFill>
              </a:rPr>
              <a:t>End Sub</a:t>
            </a:r>
          </a:p>
          <a:p>
            <a:r>
              <a:rPr lang="es-ES" sz="1000" dirty="0" smtClean="0">
                <a:solidFill>
                  <a:srgbClr val="0000FF"/>
                </a:solidFill>
              </a:rPr>
              <a:t>End </a:t>
            </a:r>
            <a:r>
              <a:rPr lang="es-ES" sz="1000" dirty="0" err="1" smtClean="0">
                <a:solidFill>
                  <a:srgbClr val="0000FF"/>
                </a:solidFill>
              </a:rPr>
              <a:t>Class</a:t>
            </a:r>
            <a:endParaRPr lang="es-ES" sz="1000" dirty="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2976" y="122238"/>
            <a:ext cx="6858025" cy="1295400"/>
          </a:xfrm>
        </p:spPr>
        <p:txBody>
          <a:bodyPr/>
          <a:lstStyle/>
          <a:p>
            <a:pPr algn="ctr"/>
            <a:r>
              <a:rPr lang="es-ES" dirty="0" smtClean="0"/>
              <a:t>Visual Basic .NET</a:t>
            </a:r>
            <a:br>
              <a:rPr lang="es-ES" dirty="0" smtClean="0"/>
            </a:br>
            <a:r>
              <a:rPr lang="es-ES" sz="2400" dirty="0" smtClean="0"/>
              <a:t>TIPOS DE DATOS</a:t>
            </a:r>
            <a:endParaRPr lang="es-ES" dirty="0"/>
          </a:p>
        </p:txBody>
      </p:sp>
      <p:graphicFrame>
        <p:nvGraphicFramePr>
          <p:cNvPr id="4" name="3 Marcador de tabla"/>
          <p:cNvGraphicFramePr>
            <a:graphicFrameLocks noGrp="1"/>
          </p:cNvGraphicFramePr>
          <p:nvPr>
            <p:ph type="tbl" idx="1"/>
          </p:nvPr>
        </p:nvGraphicFramePr>
        <p:xfrm>
          <a:off x="500034" y="1714488"/>
          <a:ext cx="8001056" cy="4577080"/>
        </p:xfrm>
        <a:graphic>
          <a:graphicData uri="http://schemas.openxmlformats.org/drawingml/2006/table">
            <a:tbl>
              <a:tblPr firstRow="1" bandRow="1">
                <a:tableStyleId>{638B1855-1B75-4FBE-930C-398BA8C253C6}</a:tableStyleId>
              </a:tblPr>
              <a:tblGrid>
                <a:gridCol w="1703929"/>
                <a:gridCol w="1407593"/>
                <a:gridCol w="4889534"/>
              </a:tblGrid>
              <a:tr h="370840">
                <a:tc>
                  <a:txBody>
                    <a:bodyPr/>
                    <a:lstStyle/>
                    <a:p>
                      <a:pPr algn="ctr"/>
                      <a:r>
                        <a:rPr lang="es-ES" dirty="0" smtClean="0"/>
                        <a:t>TIPO DATO</a:t>
                      </a:r>
                      <a:endParaRPr lang="es-ES" dirty="0"/>
                    </a:p>
                  </a:txBody>
                  <a:tcPr/>
                </a:tc>
                <a:tc>
                  <a:txBody>
                    <a:bodyPr/>
                    <a:lstStyle/>
                    <a:p>
                      <a:pPr algn="ctr"/>
                      <a:r>
                        <a:rPr lang="es-ES" dirty="0" smtClean="0"/>
                        <a:t>MEMORIA</a:t>
                      </a:r>
                      <a:endParaRPr lang="es-ES" dirty="0"/>
                    </a:p>
                  </a:txBody>
                  <a:tcPr/>
                </a:tc>
                <a:tc>
                  <a:txBody>
                    <a:bodyPr/>
                    <a:lstStyle/>
                    <a:p>
                      <a:pPr algn="ctr"/>
                      <a:r>
                        <a:rPr lang="es-ES" dirty="0" smtClean="0"/>
                        <a:t>DESCRIPCION</a:t>
                      </a:r>
                      <a:endParaRPr lang="es-ES" dirty="0"/>
                    </a:p>
                  </a:txBody>
                  <a:tcPr/>
                </a:tc>
              </a:tr>
              <a:tr h="370840">
                <a:tc>
                  <a:txBody>
                    <a:bodyPr/>
                    <a:lstStyle/>
                    <a:p>
                      <a:r>
                        <a:rPr lang="es-ES" sz="1200" dirty="0" smtClean="0"/>
                        <a:t>Boolean</a:t>
                      </a:r>
                      <a:endParaRPr lang="es-ES" sz="1200" dirty="0"/>
                    </a:p>
                  </a:txBody>
                  <a:tcPr/>
                </a:tc>
                <a:tc>
                  <a:txBody>
                    <a:bodyPr/>
                    <a:lstStyle/>
                    <a:p>
                      <a:r>
                        <a:rPr lang="es-ES" sz="1200" dirty="0" smtClean="0"/>
                        <a:t>2 Bytes</a:t>
                      </a:r>
                      <a:endParaRPr lang="es-ES" sz="1200" dirty="0"/>
                    </a:p>
                  </a:txBody>
                  <a:tcPr/>
                </a:tc>
                <a:tc>
                  <a:txBody>
                    <a:bodyPr/>
                    <a:lstStyle/>
                    <a:p>
                      <a:r>
                        <a:rPr lang="es-ES" sz="1200" kern="1200" baseline="0" dirty="0" smtClean="0">
                          <a:solidFill>
                            <a:schemeClr val="lt1"/>
                          </a:solidFill>
                          <a:latin typeface="+mn-lt"/>
                          <a:ea typeface="+mn-ea"/>
                          <a:cs typeface="+mn-cs"/>
                        </a:rPr>
                        <a:t>Valores: </a:t>
                      </a:r>
                      <a:r>
                        <a:rPr lang="es-ES" sz="1200" b="1" kern="1200" baseline="0" dirty="0" smtClean="0">
                          <a:solidFill>
                            <a:schemeClr val="lt1"/>
                          </a:solidFill>
                          <a:latin typeface="+mn-lt"/>
                          <a:ea typeface="+mn-ea"/>
                          <a:cs typeface="+mn-cs"/>
                        </a:rPr>
                        <a:t>True o False. </a:t>
                      </a:r>
                    </a:p>
                    <a:p>
                      <a:r>
                        <a:rPr lang="en-US" sz="1200" kern="1200" baseline="0" dirty="0" smtClean="0">
                          <a:solidFill>
                            <a:schemeClr val="lt1"/>
                          </a:solidFill>
                          <a:latin typeface="+mn-lt"/>
                          <a:ea typeface="+mn-ea"/>
                          <a:cs typeface="+mn-cs"/>
                        </a:rPr>
                        <a:t>Dim b As Boolean = True</a:t>
                      </a:r>
                      <a:endParaRPr lang="es-ES" sz="1200" dirty="0"/>
                    </a:p>
                  </a:txBody>
                  <a:tcPr/>
                </a:tc>
              </a:tr>
              <a:tr h="370840">
                <a:tc>
                  <a:txBody>
                    <a:bodyPr/>
                    <a:lstStyle/>
                    <a:p>
                      <a:r>
                        <a:rPr lang="es-ES" sz="1200" dirty="0" smtClean="0"/>
                        <a:t>Byte</a:t>
                      </a:r>
                      <a:endParaRPr lang="es-ES" sz="1200" dirty="0"/>
                    </a:p>
                  </a:txBody>
                  <a:tcPr/>
                </a:tc>
                <a:tc>
                  <a:txBody>
                    <a:bodyPr/>
                    <a:lstStyle/>
                    <a:p>
                      <a:r>
                        <a:rPr lang="es-ES" sz="1200" dirty="0" smtClean="0"/>
                        <a:t>1 Byte</a:t>
                      </a:r>
                      <a:endParaRPr lang="es-ES" sz="1200" dirty="0"/>
                    </a:p>
                  </a:txBody>
                  <a:tcPr/>
                </a:tc>
                <a:tc>
                  <a:txBody>
                    <a:bodyPr/>
                    <a:lstStyle/>
                    <a:p>
                      <a:r>
                        <a:rPr lang="es-ES" sz="1200" kern="1200" baseline="0" dirty="0" smtClean="0">
                          <a:solidFill>
                            <a:schemeClr val="lt1"/>
                          </a:solidFill>
                          <a:latin typeface="+mn-lt"/>
                          <a:ea typeface="+mn-ea"/>
                          <a:cs typeface="+mn-cs"/>
                        </a:rPr>
                        <a:t>Valores: de </a:t>
                      </a:r>
                      <a:r>
                        <a:rPr lang="es-ES" sz="1200" b="1" kern="1200" baseline="0" dirty="0" smtClean="0">
                          <a:solidFill>
                            <a:schemeClr val="lt1"/>
                          </a:solidFill>
                          <a:latin typeface="+mn-lt"/>
                          <a:ea typeface="+mn-ea"/>
                          <a:cs typeface="+mn-cs"/>
                        </a:rPr>
                        <a:t>0 </a:t>
                      </a:r>
                      <a:r>
                        <a:rPr lang="es-ES" sz="1200" kern="1200" baseline="0" dirty="0" smtClean="0">
                          <a:solidFill>
                            <a:schemeClr val="lt1"/>
                          </a:solidFill>
                          <a:latin typeface="+mn-lt"/>
                          <a:ea typeface="+mn-ea"/>
                          <a:cs typeface="+mn-cs"/>
                        </a:rPr>
                        <a:t>a </a:t>
                      </a:r>
                      <a:r>
                        <a:rPr lang="es-ES" sz="1200" b="1" kern="1200" baseline="0" dirty="0" smtClean="0">
                          <a:solidFill>
                            <a:schemeClr val="lt1"/>
                          </a:solidFill>
                          <a:latin typeface="+mn-lt"/>
                          <a:ea typeface="+mn-ea"/>
                          <a:cs typeface="+mn-cs"/>
                        </a:rPr>
                        <a:t>255</a:t>
                      </a:r>
                    </a:p>
                    <a:p>
                      <a:r>
                        <a:rPr lang="es-ES" sz="1200" kern="1200" baseline="0" dirty="0" smtClean="0">
                          <a:solidFill>
                            <a:schemeClr val="lt1"/>
                          </a:solidFill>
                          <a:latin typeface="+mn-lt"/>
                          <a:ea typeface="+mn-ea"/>
                          <a:cs typeface="+mn-cs"/>
                        </a:rPr>
                        <a:t>Dim b As Byte = 129</a:t>
                      </a:r>
                      <a:endParaRPr lang="es-ES" sz="1050" dirty="0"/>
                    </a:p>
                  </a:txBody>
                  <a:tcPr/>
                </a:tc>
              </a:tr>
              <a:tr h="370840">
                <a:tc>
                  <a:txBody>
                    <a:bodyPr/>
                    <a:lstStyle/>
                    <a:p>
                      <a:r>
                        <a:rPr lang="es-ES" sz="1200" dirty="0" smtClean="0"/>
                        <a:t>Char</a:t>
                      </a:r>
                      <a:endParaRPr lang="es-ES" sz="1200" dirty="0"/>
                    </a:p>
                  </a:txBody>
                  <a:tcPr/>
                </a:tc>
                <a:tc>
                  <a:txBody>
                    <a:bodyPr/>
                    <a:lstStyle/>
                    <a:p>
                      <a:r>
                        <a:rPr lang="es-ES" sz="1200" dirty="0" smtClean="0"/>
                        <a:t>2 Bytes</a:t>
                      </a:r>
                      <a:endParaRPr lang="es-ES" sz="1200" dirty="0"/>
                    </a:p>
                  </a:txBody>
                  <a:tcPr/>
                </a:tc>
                <a:tc>
                  <a:txBody>
                    <a:bodyPr/>
                    <a:lstStyle/>
                    <a:p>
                      <a:r>
                        <a:rPr lang="es-ES" sz="1200" kern="1200" baseline="0" dirty="0" smtClean="0">
                          <a:solidFill>
                            <a:schemeClr val="lt1"/>
                          </a:solidFill>
                          <a:latin typeface="+mn-lt"/>
                          <a:ea typeface="+mn-ea"/>
                          <a:cs typeface="+mn-cs"/>
                        </a:rPr>
                        <a:t>Valores: de 0 a 65535</a:t>
                      </a:r>
                    </a:p>
                    <a:p>
                      <a:r>
                        <a:rPr lang="es-ES" sz="1200" kern="1200" baseline="0" dirty="0" smtClean="0">
                          <a:solidFill>
                            <a:schemeClr val="lt1"/>
                          </a:solidFill>
                          <a:latin typeface="+mn-lt"/>
                          <a:ea typeface="+mn-ea"/>
                          <a:cs typeface="+mn-cs"/>
                        </a:rPr>
                        <a:t>Dim c As Char = ‘N’</a:t>
                      </a:r>
                      <a:endParaRPr lang="es-ES" sz="1050" dirty="0"/>
                    </a:p>
                  </a:txBody>
                  <a:tcPr/>
                </a:tc>
              </a:tr>
              <a:tr h="370840">
                <a:tc>
                  <a:txBody>
                    <a:bodyPr/>
                    <a:lstStyle/>
                    <a:p>
                      <a:r>
                        <a:rPr lang="es-ES" sz="1200" dirty="0" smtClean="0"/>
                        <a:t>Date</a:t>
                      </a:r>
                      <a:endParaRPr lang="es-ES" sz="1200" dirty="0"/>
                    </a:p>
                  </a:txBody>
                  <a:tcPr/>
                </a:tc>
                <a:tc>
                  <a:txBody>
                    <a:bodyPr/>
                    <a:lstStyle/>
                    <a:p>
                      <a:r>
                        <a:rPr lang="es-ES" sz="1200" dirty="0" smtClean="0"/>
                        <a:t>3 Bytes</a:t>
                      </a:r>
                      <a:endParaRPr lang="es-ES" sz="1200" dirty="0"/>
                    </a:p>
                  </a:txBody>
                  <a:tcPr/>
                </a:tc>
                <a:tc>
                  <a:txBody>
                    <a:bodyPr/>
                    <a:lstStyle/>
                    <a:p>
                      <a:pPr algn="just"/>
                      <a:r>
                        <a:rPr lang="es-ES" sz="1200" kern="1200" baseline="0" dirty="0" smtClean="0">
                          <a:solidFill>
                            <a:schemeClr val="lt1"/>
                          </a:solidFill>
                          <a:latin typeface="+mn-lt"/>
                          <a:ea typeface="+mn-ea"/>
                          <a:cs typeface="+mn-cs"/>
                        </a:rPr>
                        <a:t>Valores: desde las 0:00:00 del 1 de Enero del 0001 hasta las  23:59:59 del 31 de Diciembre del 9999.</a:t>
                      </a:r>
                    </a:p>
                    <a:p>
                      <a:pPr algn="just"/>
                      <a:r>
                        <a:rPr lang="es-ES" sz="1200" kern="1200" baseline="0" dirty="0" smtClean="0">
                          <a:solidFill>
                            <a:schemeClr val="lt1"/>
                          </a:solidFill>
                          <a:latin typeface="+mn-lt"/>
                          <a:ea typeface="+mn-ea"/>
                          <a:cs typeface="+mn-cs"/>
                        </a:rPr>
                        <a:t>Las fechas deben representarse entre almohadillas # y por lo habitual usando el formato norteamericano: </a:t>
                      </a:r>
                    </a:p>
                    <a:p>
                      <a:pPr algn="just"/>
                      <a:r>
                        <a:rPr lang="es-ES" sz="1200" kern="1200" baseline="0" dirty="0" smtClean="0">
                          <a:solidFill>
                            <a:schemeClr val="lt1"/>
                          </a:solidFill>
                          <a:latin typeface="+mn-lt"/>
                          <a:ea typeface="+mn-ea"/>
                          <a:cs typeface="+mn-cs"/>
                        </a:rPr>
                        <a:t># m-d-</a:t>
                      </a:r>
                      <a:r>
                        <a:rPr lang="es-ES" sz="1200" kern="1200" baseline="0" dirty="0" err="1" smtClean="0">
                          <a:solidFill>
                            <a:schemeClr val="lt1"/>
                          </a:solidFill>
                          <a:latin typeface="+mn-lt"/>
                          <a:ea typeface="+mn-ea"/>
                          <a:cs typeface="+mn-cs"/>
                        </a:rPr>
                        <a:t>yyyy</a:t>
                      </a:r>
                      <a:r>
                        <a:rPr lang="es-ES" sz="1200" kern="1200" baseline="0" dirty="0" smtClean="0">
                          <a:solidFill>
                            <a:schemeClr val="lt1"/>
                          </a:solidFill>
                          <a:latin typeface="+mn-lt"/>
                          <a:ea typeface="+mn-ea"/>
                          <a:cs typeface="+mn-cs"/>
                        </a:rPr>
                        <a:t> # </a:t>
                      </a:r>
                    </a:p>
                    <a:p>
                      <a:pPr algn="just"/>
                      <a:r>
                        <a:rPr lang="es-ES" sz="1200" kern="1200" baseline="0" dirty="0" smtClean="0">
                          <a:solidFill>
                            <a:schemeClr val="lt1"/>
                          </a:solidFill>
                          <a:latin typeface="+mn-lt"/>
                          <a:ea typeface="+mn-ea"/>
                          <a:cs typeface="+mn-cs"/>
                        </a:rPr>
                        <a:t>Dim fecha  As Date = #10-27-2001#</a:t>
                      </a:r>
                      <a:endParaRPr lang="es-ES" sz="1200" dirty="0"/>
                    </a:p>
                  </a:txBody>
                  <a:tcPr/>
                </a:tc>
              </a:tr>
              <a:tr h="370840">
                <a:tc>
                  <a:txBody>
                    <a:bodyPr/>
                    <a:lstStyle/>
                    <a:p>
                      <a:r>
                        <a:rPr lang="es-ES" sz="1200" dirty="0" smtClean="0"/>
                        <a:t>Decimal</a:t>
                      </a:r>
                      <a:endParaRPr lang="es-ES" sz="1200" dirty="0"/>
                    </a:p>
                  </a:txBody>
                  <a:tcPr/>
                </a:tc>
                <a:tc>
                  <a:txBody>
                    <a:bodyPr/>
                    <a:lstStyle/>
                    <a:p>
                      <a:r>
                        <a:rPr lang="es-ES" sz="1200" dirty="0" smtClean="0"/>
                        <a:t>16</a:t>
                      </a:r>
                      <a:r>
                        <a:rPr lang="es-ES" sz="1200" baseline="0" dirty="0" smtClean="0"/>
                        <a:t> Bytes</a:t>
                      </a:r>
                      <a:endParaRPr lang="es-ES" sz="1200" dirty="0"/>
                    </a:p>
                  </a:txBody>
                  <a:tcPr/>
                </a:tc>
                <a:tc>
                  <a:txBody>
                    <a:bodyPr/>
                    <a:lstStyle/>
                    <a:p>
                      <a:r>
                        <a:rPr lang="es-ES" sz="1200" dirty="0" smtClean="0"/>
                        <a:t>Valores: </a:t>
                      </a:r>
                      <a:r>
                        <a:rPr lang="es-ES" sz="1200" kern="1200" baseline="0" dirty="0" smtClean="0">
                          <a:solidFill>
                            <a:schemeClr val="lt1"/>
                          </a:solidFill>
                          <a:latin typeface="+mn-lt"/>
                          <a:ea typeface="+mn-ea"/>
                          <a:cs typeface="+mn-cs"/>
                        </a:rPr>
                        <a:t>de 0 a +/- 7.9228162514264337593543950335 con 28 lugares a la derecha del decimal</a:t>
                      </a:r>
                    </a:p>
                    <a:p>
                      <a:r>
                        <a:rPr lang="es-ES" sz="1200" kern="1200" baseline="0" dirty="0" smtClean="0">
                          <a:solidFill>
                            <a:schemeClr val="lt1"/>
                          </a:solidFill>
                          <a:latin typeface="+mn-lt"/>
                          <a:ea typeface="+mn-ea"/>
                          <a:cs typeface="+mn-cs"/>
                        </a:rPr>
                        <a:t>Dim unDecimal As Decimal =987654321.125</a:t>
                      </a:r>
                      <a:endParaRPr lang="es-ES" sz="700" dirty="0"/>
                    </a:p>
                  </a:txBody>
                  <a:tcPr/>
                </a:tc>
              </a:tr>
              <a:tr h="370840">
                <a:tc>
                  <a:txBody>
                    <a:bodyPr/>
                    <a:lstStyle/>
                    <a:p>
                      <a:r>
                        <a:rPr lang="es-ES" sz="1200" dirty="0" smtClean="0"/>
                        <a:t>Double</a:t>
                      </a:r>
                      <a:endParaRPr lang="es-ES" sz="1200" dirty="0"/>
                    </a:p>
                  </a:txBody>
                  <a:tcPr/>
                </a:tc>
                <a:tc>
                  <a:txBody>
                    <a:bodyPr/>
                    <a:lstStyle/>
                    <a:p>
                      <a:r>
                        <a:rPr lang="es-ES" sz="1200" dirty="0" smtClean="0"/>
                        <a:t>8 Bytes</a:t>
                      </a:r>
                      <a:endParaRPr lang="es-ES" sz="1200" dirty="0"/>
                    </a:p>
                  </a:txBody>
                  <a:tcPr/>
                </a:tc>
                <a:tc>
                  <a:txBody>
                    <a:bodyPr/>
                    <a:lstStyle/>
                    <a:p>
                      <a:r>
                        <a:rPr lang="es-ES" sz="1200" kern="1200" baseline="0" dirty="0" smtClean="0">
                          <a:solidFill>
                            <a:schemeClr val="lt1"/>
                          </a:solidFill>
                          <a:latin typeface="+mn-lt"/>
                          <a:ea typeface="+mn-ea"/>
                          <a:cs typeface="+mn-cs"/>
                        </a:rPr>
                        <a:t>Valores:</a:t>
                      </a:r>
                    </a:p>
                    <a:p>
                      <a:r>
                        <a:rPr lang="es-ES" sz="1200" kern="1200" baseline="0" dirty="0" smtClean="0">
                          <a:solidFill>
                            <a:schemeClr val="lt1"/>
                          </a:solidFill>
                          <a:latin typeface="+mn-lt"/>
                          <a:ea typeface="+mn-ea"/>
                          <a:cs typeface="+mn-cs"/>
                        </a:rPr>
                        <a:t>de -1.79769313486231570E+308 a -4.94065645841246544E-324 para valores negativos; de 4.94065645841246544E-324 a</a:t>
                      </a:r>
                    </a:p>
                    <a:p>
                      <a:r>
                        <a:rPr lang="es-ES" sz="1200" kern="1200" baseline="0" dirty="0" smtClean="0">
                          <a:solidFill>
                            <a:schemeClr val="lt1"/>
                          </a:solidFill>
                          <a:latin typeface="+mn-lt"/>
                          <a:ea typeface="+mn-ea"/>
                          <a:cs typeface="+mn-cs"/>
                        </a:rPr>
                        <a:t>1.79769313486231570E+308 para valores positivos.</a:t>
                      </a:r>
                    </a:p>
                    <a:p>
                      <a:r>
                        <a:rPr lang="es-ES" sz="1200" kern="1200" baseline="0" dirty="0" smtClean="0">
                          <a:solidFill>
                            <a:schemeClr val="lt1"/>
                          </a:solidFill>
                          <a:latin typeface="+mn-lt"/>
                          <a:ea typeface="+mn-ea"/>
                          <a:cs typeface="+mn-cs"/>
                        </a:rPr>
                        <a:t>Dim </a:t>
                      </a:r>
                      <a:r>
                        <a:rPr lang="es-ES" sz="1200" kern="1200" baseline="0" dirty="0" err="1" smtClean="0">
                          <a:solidFill>
                            <a:schemeClr val="lt1"/>
                          </a:solidFill>
                          <a:latin typeface="+mn-lt"/>
                          <a:ea typeface="+mn-ea"/>
                          <a:cs typeface="+mn-cs"/>
                        </a:rPr>
                        <a:t>unDoble</a:t>
                      </a:r>
                      <a:r>
                        <a:rPr lang="es-ES" sz="1200" kern="1200" baseline="0" dirty="0" smtClean="0">
                          <a:solidFill>
                            <a:schemeClr val="lt1"/>
                          </a:solidFill>
                          <a:latin typeface="+mn-lt"/>
                          <a:ea typeface="+mn-ea"/>
                          <a:cs typeface="+mn-cs"/>
                        </a:rPr>
                        <a:t> As Double = 987456.0125</a:t>
                      </a:r>
                      <a:endParaRPr lang="es-ES" sz="7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63713" y="122238"/>
            <a:ext cx="5761037" cy="1295400"/>
          </a:xfrm>
        </p:spPr>
        <p:txBody>
          <a:bodyPr/>
          <a:lstStyle/>
          <a:p>
            <a:pPr algn="ctr"/>
            <a:r>
              <a:rPr lang="es-ES" sz="3200" dirty="0" smtClean="0"/>
              <a:t>Visual Basic .NET</a:t>
            </a:r>
            <a:br>
              <a:rPr lang="es-ES" sz="3200" dirty="0" smtClean="0"/>
            </a:br>
            <a:r>
              <a:rPr lang="es-ES" sz="1800" dirty="0" smtClean="0"/>
              <a:t>TIPOS DE DATOS</a:t>
            </a:r>
            <a:endParaRPr lang="es-ES" sz="3200" dirty="0"/>
          </a:p>
        </p:txBody>
      </p:sp>
      <p:graphicFrame>
        <p:nvGraphicFramePr>
          <p:cNvPr id="12" name="3 Marcador de tabla"/>
          <p:cNvGraphicFramePr>
            <a:graphicFrameLocks/>
          </p:cNvGraphicFramePr>
          <p:nvPr/>
        </p:nvGraphicFramePr>
        <p:xfrm>
          <a:off x="500034" y="1714488"/>
          <a:ext cx="8001056" cy="3388360"/>
        </p:xfrm>
        <a:graphic>
          <a:graphicData uri="http://schemas.openxmlformats.org/drawingml/2006/table">
            <a:tbl>
              <a:tblPr firstRow="1" bandRow="1">
                <a:tableStyleId>{638B1855-1B75-4FBE-930C-398BA8C253C6}</a:tableStyleId>
              </a:tblPr>
              <a:tblGrid>
                <a:gridCol w="1703929"/>
                <a:gridCol w="1407593"/>
                <a:gridCol w="4889534"/>
              </a:tblGrid>
              <a:tr h="370840">
                <a:tc>
                  <a:txBody>
                    <a:bodyPr/>
                    <a:lstStyle/>
                    <a:p>
                      <a:pPr algn="ctr"/>
                      <a:r>
                        <a:rPr lang="es-ES" dirty="0" smtClean="0"/>
                        <a:t>TIPO DATO</a:t>
                      </a:r>
                      <a:endParaRPr lang="es-ES" dirty="0"/>
                    </a:p>
                  </a:txBody>
                  <a:tcPr/>
                </a:tc>
                <a:tc>
                  <a:txBody>
                    <a:bodyPr/>
                    <a:lstStyle/>
                    <a:p>
                      <a:pPr algn="ctr"/>
                      <a:r>
                        <a:rPr lang="es-ES" dirty="0" smtClean="0"/>
                        <a:t>MEMORIA</a:t>
                      </a:r>
                      <a:endParaRPr lang="es-ES" dirty="0"/>
                    </a:p>
                  </a:txBody>
                  <a:tcPr/>
                </a:tc>
                <a:tc>
                  <a:txBody>
                    <a:bodyPr/>
                    <a:lstStyle/>
                    <a:p>
                      <a:pPr algn="ctr"/>
                      <a:r>
                        <a:rPr lang="es-ES" dirty="0" smtClean="0"/>
                        <a:t>DESCRIPCION</a:t>
                      </a:r>
                      <a:endParaRPr lang="es-ES" dirty="0"/>
                    </a:p>
                  </a:txBody>
                  <a:tcPr/>
                </a:tc>
              </a:tr>
              <a:tr h="370840">
                <a:tc>
                  <a:txBody>
                    <a:bodyPr/>
                    <a:lstStyle/>
                    <a:p>
                      <a:r>
                        <a:rPr lang="es-ES" sz="1200" dirty="0" smtClean="0"/>
                        <a:t>Integer</a:t>
                      </a:r>
                      <a:endParaRPr lang="es-ES" sz="1200" dirty="0"/>
                    </a:p>
                  </a:txBody>
                  <a:tcPr/>
                </a:tc>
                <a:tc>
                  <a:txBody>
                    <a:bodyPr/>
                    <a:lstStyle/>
                    <a:p>
                      <a:r>
                        <a:rPr lang="es-ES" sz="1200" dirty="0" smtClean="0"/>
                        <a:t>4 Bytes</a:t>
                      </a:r>
                      <a:endParaRPr lang="es-ES" sz="1200" dirty="0"/>
                    </a:p>
                  </a:txBody>
                  <a:tcPr/>
                </a:tc>
                <a:tc>
                  <a:txBody>
                    <a:bodyPr/>
                    <a:lstStyle/>
                    <a:p>
                      <a:r>
                        <a:rPr lang="es-ES" sz="1200" kern="1200" baseline="0" dirty="0" smtClean="0">
                          <a:solidFill>
                            <a:schemeClr val="lt1"/>
                          </a:solidFill>
                          <a:latin typeface="+mn-lt"/>
                          <a:ea typeface="+mn-ea"/>
                          <a:cs typeface="+mn-cs"/>
                        </a:rPr>
                        <a:t>Valores: de -2,147,483,648 a 2,147,483,647.</a:t>
                      </a:r>
                    </a:p>
                    <a:p>
                      <a:r>
                        <a:rPr lang="es-ES" sz="1200" kern="1200" baseline="0" dirty="0" smtClean="0">
                          <a:solidFill>
                            <a:schemeClr val="lt1"/>
                          </a:solidFill>
                          <a:latin typeface="+mn-lt"/>
                          <a:ea typeface="+mn-ea"/>
                          <a:cs typeface="+mn-cs"/>
                        </a:rPr>
                        <a:t>Dim unEntero  As Integer =250009</a:t>
                      </a:r>
                      <a:endParaRPr lang="es-ES" sz="1000" kern="1200" baseline="0" dirty="0" smtClean="0">
                        <a:solidFill>
                          <a:schemeClr val="lt1"/>
                        </a:solidFill>
                        <a:latin typeface="+mn-lt"/>
                        <a:ea typeface="+mn-ea"/>
                        <a:cs typeface="+mn-cs"/>
                      </a:endParaRPr>
                    </a:p>
                  </a:txBody>
                  <a:tcPr/>
                </a:tc>
              </a:tr>
              <a:tr h="370840">
                <a:tc>
                  <a:txBody>
                    <a:bodyPr/>
                    <a:lstStyle/>
                    <a:p>
                      <a:r>
                        <a:rPr lang="es-ES" sz="1200" dirty="0" smtClean="0"/>
                        <a:t>Long</a:t>
                      </a:r>
                      <a:endParaRPr lang="es-ES" sz="1200" dirty="0"/>
                    </a:p>
                  </a:txBody>
                  <a:tcPr/>
                </a:tc>
                <a:tc>
                  <a:txBody>
                    <a:bodyPr/>
                    <a:lstStyle/>
                    <a:p>
                      <a:r>
                        <a:rPr lang="es-ES" sz="1200" dirty="0" smtClean="0"/>
                        <a:t>8 Byte</a:t>
                      </a:r>
                      <a:endParaRPr lang="es-ES" sz="1200" dirty="0"/>
                    </a:p>
                  </a:txBody>
                  <a:tcPr/>
                </a:tc>
                <a:tc>
                  <a:txBody>
                    <a:bodyPr/>
                    <a:lstStyle/>
                    <a:p>
                      <a:r>
                        <a:rPr lang="es-ES" sz="1200" kern="1200" baseline="0" dirty="0" smtClean="0">
                          <a:solidFill>
                            <a:schemeClr val="lt1"/>
                          </a:solidFill>
                          <a:latin typeface="+mn-lt"/>
                          <a:ea typeface="+mn-ea"/>
                          <a:cs typeface="+mn-cs"/>
                        </a:rPr>
                        <a:t>Un entero largo (o grande)</a:t>
                      </a:r>
                    </a:p>
                    <a:p>
                      <a:r>
                        <a:rPr lang="es-ES" sz="1200" kern="1200" baseline="0" dirty="0" smtClean="0">
                          <a:solidFill>
                            <a:schemeClr val="lt1"/>
                          </a:solidFill>
                          <a:latin typeface="+mn-lt"/>
                          <a:ea typeface="+mn-ea"/>
                          <a:cs typeface="+mn-cs"/>
                        </a:rPr>
                        <a:t>Valores: de -9,223,372,036,854,775,808 a 9,223,372,036,854,775,807.</a:t>
                      </a:r>
                      <a:endParaRPr lang="es-ES" sz="800" dirty="0"/>
                    </a:p>
                  </a:txBody>
                  <a:tcPr/>
                </a:tc>
              </a:tr>
              <a:tr h="370840">
                <a:tc>
                  <a:txBody>
                    <a:bodyPr/>
                    <a:lstStyle/>
                    <a:p>
                      <a:r>
                        <a:rPr lang="es-ES" sz="1200" dirty="0" smtClean="0"/>
                        <a:t>Object</a:t>
                      </a:r>
                      <a:endParaRPr lang="es-ES" sz="1200" dirty="0"/>
                    </a:p>
                  </a:txBody>
                  <a:tcPr/>
                </a:tc>
                <a:tc>
                  <a:txBody>
                    <a:bodyPr/>
                    <a:lstStyle/>
                    <a:p>
                      <a:r>
                        <a:rPr lang="es-ES" sz="1200" dirty="0" smtClean="0"/>
                        <a:t>4 Bytes</a:t>
                      </a:r>
                      <a:endParaRPr lang="es-ES" sz="1200" dirty="0"/>
                    </a:p>
                  </a:txBody>
                  <a:tcPr/>
                </a:tc>
                <a:tc>
                  <a:txBody>
                    <a:bodyPr/>
                    <a:lstStyle/>
                    <a:p>
                      <a:r>
                        <a:rPr lang="es-ES" sz="1200" kern="1200" baseline="0" dirty="0" smtClean="0">
                          <a:solidFill>
                            <a:schemeClr val="lt1"/>
                          </a:solidFill>
                          <a:latin typeface="+mn-lt"/>
                          <a:ea typeface="+mn-ea"/>
                          <a:cs typeface="+mn-cs"/>
                        </a:rPr>
                        <a:t>Cualquier tipo se puede almacenar  en una variable de tipo </a:t>
                      </a:r>
                      <a:r>
                        <a:rPr lang="es-ES" sz="1200" b="1" kern="1200" baseline="0" dirty="0" smtClean="0">
                          <a:solidFill>
                            <a:schemeClr val="lt1"/>
                          </a:solidFill>
                          <a:latin typeface="+mn-lt"/>
                          <a:ea typeface="+mn-ea"/>
                          <a:cs typeface="+mn-cs"/>
                        </a:rPr>
                        <a:t>Object.</a:t>
                      </a:r>
                    </a:p>
                    <a:p>
                      <a:r>
                        <a:rPr lang="es-ES" sz="1200" kern="1200" baseline="0" dirty="0" smtClean="0">
                          <a:solidFill>
                            <a:schemeClr val="lt1"/>
                          </a:solidFill>
                          <a:latin typeface="+mn-lt"/>
                          <a:ea typeface="+mn-ea"/>
                          <a:cs typeface="+mn-cs"/>
                        </a:rPr>
                        <a:t>Todos los datos que se manejan en .NET están basados en el tipo</a:t>
                      </a:r>
                    </a:p>
                    <a:p>
                      <a:r>
                        <a:rPr lang="es-ES" sz="1200" kern="1200" baseline="0" dirty="0" smtClean="0">
                          <a:solidFill>
                            <a:schemeClr val="lt1"/>
                          </a:solidFill>
                          <a:latin typeface="+mn-lt"/>
                          <a:ea typeface="+mn-ea"/>
                          <a:cs typeface="+mn-cs"/>
                        </a:rPr>
                        <a:t>Object.</a:t>
                      </a:r>
                      <a:endParaRPr lang="es-ES" sz="800" dirty="0"/>
                    </a:p>
                  </a:txBody>
                  <a:tcPr/>
                </a:tc>
              </a:tr>
              <a:tr h="370840">
                <a:tc>
                  <a:txBody>
                    <a:bodyPr/>
                    <a:lstStyle/>
                    <a:p>
                      <a:r>
                        <a:rPr lang="es-ES" sz="1200" dirty="0" smtClean="0"/>
                        <a:t>Short</a:t>
                      </a:r>
                      <a:endParaRPr lang="es-ES" sz="1200" dirty="0"/>
                    </a:p>
                  </a:txBody>
                  <a:tcPr/>
                </a:tc>
                <a:tc>
                  <a:txBody>
                    <a:bodyPr/>
                    <a:lstStyle/>
                    <a:p>
                      <a:r>
                        <a:rPr lang="es-ES" sz="1200" dirty="0" smtClean="0"/>
                        <a:t>2 Bytes</a:t>
                      </a:r>
                      <a:endParaRPr lang="es-ES" sz="1200" dirty="0"/>
                    </a:p>
                  </a:txBody>
                  <a:tcPr/>
                </a:tc>
                <a:tc>
                  <a:txBody>
                    <a:bodyPr/>
                    <a:lstStyle/>
                    <a:p>
                      <a:r>
                        <a:rPr lang="es-ES" sz="1200" kern="1200" baseline="0" dirty="0" smtClean="0">
                          <a:solidFill>
                            <a:schemeClr val="lt1"/>
                          </a:solidFill>
                          <a:latin typeface="+mn-lt"/>
                          <a:ea typeface="+mn-ea"/>
                          <a:cs typeface="+mn-cs"/>
                        </a:rPr>
                        <a:t>Un entero corto (sin decimales)</a:t>
                      </a:r>
                    </a:p>
                    <a:p>
                      <a:r>
                        <a:rPr lang="es-ES" sz="1200" kern="1200" baseline="0" dirty="0" smtClean="0">
                          <a:solidFill>
                            <a:schemeClr val="lt1"/>
                          </a:solidFill>
                          <a:latin typeface="+mn-lt"/>
                          <a:ea typeface="+mn-ea"/>
                          <a:cs typeface="+mn-cs"/>
                        </a:rPr>
                        <a:t>Valores: de -32,768 a 32,767.</a:t>
                      </a:r>
                    </a:p>
                    <a:p>
                      <a:r>
                        <a:rPr lang="en-US" sz="1200" kern="1200" baseline="0" dirty="0" smtClean="0">
                          <a:solidFill>
                            <a:schemeClr val="lt1"/>
                          </a:solidFill>
                          <a:latin typeface="+mn-lt"/>
                          <a:ea typeface="+mn-ea"/>
                          <a:cs typeface="+mn-cs"/>
                        </a:rPr>
                        <a:t>Dim unShort As Short = 32000</a:t>
                      </a:r>
                      <a:endParaRPr lang="es-ES" sz="700" dirty="0"/>
                    </a:p>
                  </a:txBody>
                  <a:tcPr/>
                </a:tc>
              </a:tr>
              <a:tr h="370840">
                <a:tc>
                  <a:txBody>
                    <a:bodyPr/>
                    <a:lstStyle/>
                    <a:p>
                      <a:r>
                        <a:rPr lang="es-ES" sz="1200" dirty="0" smtClean="0"/>
                        <a:t>String</a:t>
                      </a:r>
                      <a:endParaRPr lang="es-ES" sz="1200" dirty="0"/>
                    </a:p>
                  </a:txBody>
                  <a:tcPr/>
                </a:tc>
                <a:tc>
                  <a:txBody>
                    <a:bodyPr/>
                    <a:lstStyle/>
                    <a:p>
                      <a:r>
                        <a:rPr lang="es-ES" sz="1200" dirty="0" smtClean="0"/>
                        <a:t>Depende de la plataforma.</a:t>
                      </a:r>
                      <a:endParaRPr lang="es-ES" sz="1200" dirty="0"/>
                    </a:p>
                  </a:txBody>
                  <a:tcPr/>
                </a:tc>
                <a:tc>
                  <a:txBody>
                    <a:bodyPr/>
                    <a:lstStyle/>
                    <a:p>
                      <a:r>
                        <a:rPr lang="es-ES" sz="1200" kern="1200" baseline="0" dirty="0" smtClean="0">
                          <a:solidFill>
                            <a:schemeClr val="lt1"/>
                          </a:solidFill>
                          <a:latin typeface="+mn-lt"/>
                          <a:ea typeface="+mn-ea"/>
                          <a:cs typeface="+mn-cs"/>
                        </a:rPr>
                        <a:t>Una cadena de caracteres.</a:t>
                      </a:r>
                    </a:p>
                    <a:p>
                      <a:r>
                        <a:rPr lang="es-ES" sz="1200" kern="1200" baseline="0" dirty="0" smtClean="0">
                          <a:solidFill>
                            <a:schemeClr val="lt1"/>
                          </a:solidFill>
                          <a:latin typeface="+mn-lt"/>
                          <a:ea typeface="+mn-ea"/>
                          <a:cs typeface="+mn-cs"/>
                        </a:rPr>
                        <a:t>Valores: de 0 a aproximadamente 2 billones (2^31) de caracteres.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lt1"/>
                          </a:solidFill>
                          <a:latin typeface="+mn-lt"/>
                          <a:ea typeface="+mn-ea"/>
                          <a:cs typeface="+mn-cs"/>
                        </a:rPr>
                        <a:t>Dim miCadena As Short = “ Cesar David Fernandez G “</a:t>
                      </a:r>
                      <a:endParaRPr lang="es-ES" sz="400" dirty="0"/>
                    </a:p>
                  </a:txBody>
                  <a:tcPr/>
                </a:tc>
              </a:tr>
            </a:tbl>
          </a:graphicData>
        </a:graphic>
      </p:graphicFrame>
      <p:pic>
        <p:nvPicPr>
          <p:cNvPr id="13" name="12 Imagen" descr="images.jpg"/>
          <p:cNvPicPr>
            <a:picLocks noChangeAspect="1"/>
          </p:cNvPicPr>
          <p:nvPr/>
        </p:nvPicPr>
        <p:blipFill>
          <a:blip r:embed="rId2"/>
          <a:stretch>
            <a:fillRect/>
          </a:stretch>
        </p:blipFill>
        <p:spPr>
          <a:xfrm>
            <a:off x="7500958" y="5572140"/>
            <a:ext cx="1104900" cy="5905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63713" y="122238"/>
            <a:ext cx="5688012" cy="1295400"/>
          </a:xfrm>
        </p:spPr>
        <p:txBody>
          <a:bodyPr/>
          <a:lstStyle/>
          <a:p>
            <a:pPr algn="ctr"/>
            <a:r>
              <a:rPr lang="es-ES" sz="3200" dirty="0" smtClean="0"/>
              <a:t>Visual Basic .NET</a:t>
            </a:r>
            <a:br>
              <a:rPr lang="es-ES" sz="3200" dirty="0" smtClean="0"/>
            </a:br>
            <a:r>
              <a:rPr lang="es-ES" sz="1800" dirty="0" smtClean="0"/>
              <a:t>AMBITO DE LAS VARIABLES</a:t>
            </a:r>
            <a:endParaRPr lang="es-ES" sz="3200" dirty="0"/>
          </a:p>
        </p:txBody>
      </p:sp>
      <p:sp>
        <p:nvSpPr>
          <p:cNvPr id="7" name="6 Rectángulo"/>
          <p:cNvSpPr/>
          <p:nvPr/>
        </p:nvSpPr>
        <p:spPr>
          <a:xfrm>
            <a:off x="357158" y="1571612"/>
            <a:ext cx="7858180" cy="4832092"/>
          </a:xfrm>
          <a:prstGeom prst="rect">
            <a:avLst/>
          </a:prstGeom>
        </p:spPr>
        <p:txBody>
          <a:bodyPr wrap="square">
            <a:spAutoFit/>
          </a:bodyPr>
          <a:lstStyle/>
          <a:p>
            <a:pPr marL="342900" indent="-342900" algn="just">
              <a:buFont typeface="Arial" pitchFamily="34" charset="0"/>
              <a:buChar char="•"/>
            </a:pPr>
            <a:r>
              <a:rPr lang="es-ES" sz="1400" b="1" dirty="0" smtClean="0">
                <a:solidFill>
                  <a:srgbClr val="7030A0"/>
                </a:solidFill>
              </a:rPr>
              <a:t>Dim: </a:t>
            </a:r>
            <a:r>
              <a:rPr lang="es-ES" sz="1400" dirty="0" smtClean="0"/>
              <a:t>Se puede utilizar a nivel de procedimiento y a nivel del formulario. Si se declara una variable a nivel de procedimiento con la palabra Dim, Visual Basic reinicializa (borra su contenido) la variable cada vez que ejecuta el procedimiento.</a:t>
            </a:r>
          </a:p>
          <a:p>
            <a:r>
              <a:rPr lang="es-ES" sz="1400" dirty="0" smtClean="0"/>
              <a:t>                 Ejemplo:</a:t>
            </a:r>
          </a:p>
          <a:p>
            <a:r>
              <a:rPr lang="es-ES" sz="1400" b="1" dirty="0" smtClean="0">
                <a:solidFill>
                  <a:srgbClr val="7030A0"/>
                </a:solidFill>
              </a:rPr>
              <a:t>                                   Dim Edad As Integer</a:t>
            </a:r>
          </a:p>
          <a:p>
            <a:pPr algn="just"/>
            <a:endParaRPr lang="es-ES" sz="1400" dirty="0" smtClean="0"/>
          </a:p>
          <a:p>
            <a:pPr algn="just">
              <a:buFont typeface="Arial" pitchFamily="34" charset="0"/>
              <a:buChar char="•"/>
            </a:pPr>
            <a:r>
              <a:rPr lang="es-ES" sz="1400" b="1" dirty="0" smtClean="0"/>
              <a:t>      </a:t>
            </a:r>
            <a:r>
              <a:rPr lang="es-ES" sz="1400" b="1" dirty="0" smtClean="0">
                <a:solidFill>
                  <a:srgbClr val="7030A0"/>
                </a:solidFill>
              </a:rPr>
              <a:t>Static: </a:t>
            </a:r>
            <a:r>
              <a:rPr lang="es-ES" sz="1400" dirty="0" smtClean="0"/>
              <a:t>Se utiliza solo a nivel del procedimiento. Cuando una variable se declara con la         palabra Static, Visual Basic no reinicializa la variable cada vez que se ejecuta el                  procedimiento, solo lo hace la primera vez. Esto quiere decir que la variable conserva su             valor entre una llamada al procedimiento y otra.</a:t>
            </a:r>
          </a:p>
          <a:p>
            <a:r>
              <a:rPr lang="es-ES" sz="1400" dirty="0" smtClean="0"/>
              <a:t>	Ejemplo:</a:t>
            </a:r>
          </a:p>
          <a:p>
            <a:r>
              <a:rPr lang="es-ES" sz="1400" dirty="0" smtClean="0"/>
              <a:t>		</a:t>
            </a:r>
            <a:r>
              <a:rPr lang="es-ES" sz="1400" b="1" dirty="0" smtClean="0">
                <a:solidFill>
                  <a:srgbClr val="7030A0"/>
                </a:solidFill>
              </a:rPr>
              <a:t>Static b As Double</a:t>
            </a:r>
          </a:p>
          <a:p>
            <a:endParaRPr lang="es-ES" sz="1400" b="1" dirty="0" smtClean="0">
              <a:solidFill>
                <a:srgbClr val="7030A0"/>
              </a:solidFill>
            </a:endParaRPr>
          </a:p>
          <a:p>
            <a:pPr>
              <a:buFont typeface="Arial" pitchFamily="34" charset="0"/>
              <a:buChar char="•"/>
            </a:pPr>
            <a:r>
              <a:rPr lang="es-ES" sz="1400" b="1" dirty="0" smtClean="0"/>
              <a:t>       </a:t>
            </a:r>
            <a:r>
              <a:rPr lang="es-ES" sz="1400" b="1" dirty="0" smtClean="0">
                <a:solidFill>
                  <a:srgbClr val="7030A0"/>
                </a:solidFill>
              </a:rPr>
              <a:t>Private: </a:t>
            </a:r>
            <a:r>
              <a:rPr lang="es-ES" sz="1400" dirty="0" smtClean="0"/>
              <a:t>Se utiliza solo a nivel del modulo e indica que la variable es privada</a:t>
            </a:r>
            <a:r>
              <a:rPr lang="es-ES" sz="1400" b="1" dirty="0" smtClean="0"/>
              <a:t>; </a:t>
            </a:r>
            <a:r>
              <a:rPr lang="es-ES" sz="1400" dirty="0" smtClean="0"/>
              <a:t>es decir, solo         va a ser reconocida dentro del módulo donde ha sido declarada.</a:t>
            </a:r>
          </a:p>
          <a:p>
            <a:r>
              <a:rPr lang="es-ES" sz="1400" dirty="0" smtClean="0"/>
              <a:t>	Ejemplo:</a:t>
            </a:r>
          </a:p>
          <a:p>
            <a:r>
              <a:rPr lang="es-ES" sz="1400" dirty="0" smtClean="0"/>
              <a:t>		</a:t>
            </a:r>
            <a:r>
              <a:rPr lang="es-ES" sz="1400" b="1" dirty="0" smtClean="0">
                <a:solidFill>
                  <a:srgbClr val="7030A0"/>
                </a:solidFill>
              </a:rPr>
              <a:t>Private c As String</a:t>
            </a:r>
          </a:p>
          <a:p>
            <a:endParaRPr lang="es-ES" sz="1400" b="1" dirty="0" smtClean="0">
              <a:solidFill>
                <a:srgbClr val="7030A0"/>
              </a:solidFill>
            </a:endParaRPr>
          </a:p>
          <a:p>
            <a:pPr>
              <a:buFont typeface="Arial" pitchFamily="34" charset="0"/>
              <a:buChar char="•"/>
            </a:pPr>
            <a:r>
              <a:rPr lang="es-ES" sz="1400" b="1" dirty="0" smtClean="0"/>
              <a:t>       </a:t>
            </a:r>
            <a:r>
              <a:rPr lang="es-ES" sz="1400" b="1" dirty="0" smtClean="0">
                <a:solidFill>
                  <a:srgbClr val="7030A0"/>
                </a:solidFill>
              </a:rPr>
              <a:t>Public:</a:t>
            </a:r>
            <a:r>
              <a:rPr lang="es-ES" sz="1400" dirty="0" smtClean="0">
                <a:solidFill>
                  <a:srgbClr val="7030A0"/>
                </a:solidFill>
              </a:rPr>
              <a:t> </a:t>
            </a:r>
            <a:r>
              <a:rPr lang="es-ES" sz="1400" dirty="0" smtClean="0"/>
              <a:t>Se utiliza solo a nivel de módulo e indica que la variable es pública</a:t>
            </a:r>
          </a:p>
          <a:p>
            <a:r>
              <a:rPr lang="es-ES" sz="1400" dirty="0" smtClean="0"/>
              <a:t>        es  decir, va a ser reconocida en toda la aplicación. Ej.:</a:t>
            </a:r>
          </a:p>
          <a:p>
            <a:r>
              <a:rPr lang="es-ES" sz="1400" dirty="0" smtClean="0"/>
              <a:t>                                     </a:t>
            </a:r>
          </a:p>
          <a:p>
            <a:r>
              <a:rPr lang="es-ES" sz="1400" b="1" dirty="0" smtClean="0">
                <a:solidFill>
                  <a:srgbClr val="7030A0"/>
                </a:solidFill>
              </a:rPr>
              <a:t>		Public d As Date</a:t>
            </a:r>
            <a:endParaRPr lang="es-ES" sz="1400" b="1" dirty="0">
              <a:solidFill>
                <a:srgbClr val="7030A0"/>
              </a:solidFill>
            </a:endParaRPr>
          </a:p>
        </p:txBody>
      </p:sp>
      <p:pic>
        <p:nvPicPr>
          <p:cNvPr id="8" name="7 Imagen" descr="images.jpg"/>
          <p:cNvPicPr>
            <a:picLocks noChangeAspect="1"/>
          </p:cNvPicPr>
          <p:nvPr/>
        </p:nvPicPr>
        <p:blipFill>
          <a:blip r:embed="rId2"/>
          <a:stretch>
            <a:fillRect/>
          </a:stretch>
        </p:blipFill>
        <p:spPr>
          <a:xfrm>
            <a:off x="7500958" y="5572140"/>
            <a:ext cx="1104900" cy="5905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sz="1800" dirty="0" smtClean="0"/>
              <a:t>REGISTROS:</a:t>
            </a:r>
          </a:p>
          <a:p>
            <a:pPr>
              <a:buNone/>
            </a:pPr>
            <a:r>
              <a:rPr lang="es-ES" sz="1800" dirty="0" err="1" smtClean="0">
                <a:solidFill>
                  <a:srgbClr val="0000FF"/>
                </a:solidFill>
              </a:rPr>
              <a:t>Structure</a:t>
            </a:r>
            <a:r>
              <a:rPr lang="es-ES" sz="1800" dirty="0" smtClean="0">
                <a:solidFill>
                  <a:srgbClr val="0000FF"/>
                </a:solidFill>
              </a:rPr>
              <a:t> </a:t>
            </a:r>
            <a:r>
              <a:rPr lang="es-ES" sz="1800" dirty="0" smtClean="0"/>
              <a:t>Persona</a:t>
            </a:r>
          </a:p>
          <a:p>
            <a:pPr>
              <a:buNone/>
            </a:pPr>
            <a:r>
              <a:rPr lang="es-ES" sz="1800" dirty="0" smtClean="0"/>
              <a:t>       </a:t>
            </a:r>
            <a:r>
              <a:rPr lang="es-ES" sz="1800" dirty="0" smtClean="0">
                <a:solidFill>
                  <a:srgbClr val="0000FF"/>
                </a:solidFill>
              </a:rPr>
              <a:t>Dim</a:t>
            </a:r>
            <a:r>
              <a:rPr lang="es-ES" sz="1800" dirty="0" smtClean="0"/>
              <a:t> Nombre </a:t>
            </a:r>
            <a:r>
              <a:rPr lang="es-ES" sz="1800" dirty="0" smtClean="0">
                <a:solidFill>
                  <a:srgbClr val="0000FF"/>
                </a:solidFill>
              </a:rPr>
              <a:t>As </a:t>
            </a:r>
            <a:r>
              <a:rPr lang="es-ES" sz="1800" dirty="0" smtClean="0"/>
              <a:t>String </a:t>
            </a:r>
          </a:p>
          <a:p>
            <a:pPr>
              <a:buNone/>
            </a:pPr>
            <a:r>
              <a:rPr lang="es-ES" sz="1800" dirty="0" smtClean="0"/>
              <a:t>      </a:t>
            </a:r>
            <a:r>
              <a:rPr lang="es-ES" sz="1800" dirty="0" smtClean="0">
                <a:solidFill>
                  <a:srgbClr val="0000FF"/>
                </a:solidFill>
              </a:rPr>
              <a:t> Dim </a:t>
            </a:r>
            <a:r>
              <a:rPr lang="es-ES" sz="1800" dirty="0" smtClean="0"/>
              <a:t>Edad </a:t>
            </a:r>
            <a:r>
              <a:rPr lang="es-ES" sz="1800" dirty="0" smtClean="0">
                <a:solidFill>
                  <a:srgbClr val="0000FF"/>
                </a:solidFill>
              </a:rPr>
              <a:t>As</a:t>
            </a:r>
            <a:r>
              <a:rPr lang="es-ES" sz="1800" dirty="0" smtClean="0"/>
              <a:t> Integer</a:t>
            </a:r>
          </a:p>
          <a:p>
            <a:pPr>
              <a:buNone/>
            </a:pPr>
            <a:r>
              <a:rPr lang="es-ES" sz="1800" dirty="0" smtClean="0"/>
              <a:t>       </a:t>
            </a:r>
            <a:r>
              <a:rPr lang="es-ES" sz="1800" dirty="0" smtClean="0">
                <a:solidFill>
                  <a:srgbClr val="0000FF"/>
                </a:solidFill>
              </a:rPr>
              <a:t>Dim</a:t>
            </a:r>
            <a:r>
              <a:rPr lang="es-ES" sz="1800" dirty="0" smtClean="0"/>
              <a:t> </a:t>
            </a:r>
            <a:r>
              <a:rPr lang="es-ES" sz="1800" dirty="0" err="1" smtClean="0"/>
              <a:t>FechaNac</a:t>
            </a:r>
            <a:r>
              <a:rPr lang="es-ES" sz="1800" dirty="0" smtClean="0"/>
              <a:t> </a:t>
            </a:r>
            <a:r>
              <a:rPr lang="es-ES" sz="1800" dirty="0" smtClean="0">
                <a:solidFill>
                  <a:srgbClr val="0000FF"/>
                </a:solidFill>
              </a:rPr>
              <a:t>As</a:t>
            </a:r>
            <a:r>
              <a:rPr lang="es-ES" sz="1800" dirty="0" smtClean="0"/>
              <a:t> Date</a:t>
            </a:r>
          </a:p>
          <a:p>
            <a:pPr>
              <a:buNone/>
            </a:pPr>
            <a:r>
              <a:rPr lang="es-ES" sz="1800" dirty="0" smtClean="0">
                <a:solidFill>
                  <a:srgbClr val="0000FF"/>
                </a:solidFill>
              </a:rPr>
              <a:t>End </a:t>
            </a:r>
            <a:r>
              <a:rPr lang="es-ES" sz="1800" dirty="0" err="1" smtClean="0">
                <a:solidFill>
                  <a:srgbClr val="0000FF"/>
                </a:solidFill>
              </a:rPr>
              <a:t>Structure</a:t>
            </a:r>
            <a:r>
              <a:rPr lang="es-ES" sz="1800" dirty="0" smtClean="0">
                <a:solidFill>
                  <a:srgbClr val="0000FF"/>
                </a:solidFill>
              </a:rPr>
              <a:t> </a:t>
            </a:r>
          </a:p>
          <a:p>
            <a:pPr>
              <a:buNone/>
            </a:pPr>
            <a:r>
              <a:rPr lang="es-ES" sz="1800" dirty="0" smtClean="0">
                <a:solidFill>
                  <a:srgbClr val="0000FF"/>
                </a:solidFill>
              </a:rPr>
              <a:t>Private Sub</a:t>
            </a:r>
            <a:r>
              <a:rPr lang="es-ES" sz="1800" dirty="0" smtClean="0"/>
              <a:t> Form1_Load(</a:t>
            </a:r>
            <a:r>
              <a:rPr lang="es-ES" sz="1800" dirty="0" err="1" smtClean="0">
                <a:solidFill>
                  <a:srgbClr val="0000FF"/>
                </a:solidFill>
              </a:rPr>
              <a:t>ByVa</a:t>
            </a:r>
            <a:r>
              <a:rPr lang="es-ES" sz="1800" dirty="0" err="1" smtClean="0"/>
              <a:t>l</a:t>
            </a:r>
            <a:r>
              <a:rPr lang="es-ES" sz="1800" dirty="0" smtClean="0"/>
              <a:t> </a:t>
            </a:r>
            <a:r>
              <a:rPr lang="es-ES" sz="1800" dirty="0" err="1" smtClean="0"/>
              <a:t>sender</a:t>
            </a:r>
            <a:r>
              <a:rPr lang="es-ES" sz="1800" dirty="0" smtClean="0"/>
              <a:t> </a:t>
            </a:r>
            <a:r>
              <a:rPr lang="es-ES" sz="1800" dirty="0" smtClean="0">
                <a:solidFill>
                  <a:srgbClr val="0000FF"/>
                </a:solidFill>
              </a:rPr>
              <a:t>As</a:t>
            </a:r>
            <a:r>
              <a:rPr lang="es-ES" sz="1800" dirty="0" smtClean="0"/>
              <a:t> </a:t>
            </a:r>
            <a:r>
              <a:rPr lang="es-ES" sz="1800" dirty="0" err="1" smtClean="0"/>
              <a:t>System.Object</a:t>
            </a:r>
            <a:r>
              <a:rPr lang="es-ES" sz="1800" dirty="0" smtClean="0"/>
              <a:t>, </a:t>
            </a:r>
            <a:r>
              <a:rPr lang="es-ES" sz="1800" dirty="0" err="1" smtClean="0">
                <a:solidFill>
                  <a:srgbClr val="0000FF"/>
                </a:solidFill>
              </a:rPr>
              <a:t>ByVal</a:t>
            </a:r>
            <a:r>
              <a:rPr lang="es-ES" sz="1800" dirty="0" smtClean="0"/>
              <a:t> e As </a:t>
            </a:r>
            <a:r>
              <a:rPr lang="es-ES" sz="1800" dirty="0" err="1" smtClean="0"/>
              <a:t>System.EventArgs</a:t>
            </a:r>
            <a:r>
              <a:rPr lang="es-ES" sz="1800" dirty="0" smtClean="0"/>
              <a:t>)_ </a:t>
            </a:r>
            <a:r>
              <a:rPr lang="es-ES" sz="1800" dirty="0" err="1" smtClean="0"/>
              <a:t>Handles</a:t>
            </a:r>
            <a:r>
              <a:rPr lang="es-ES" sz="1800" dirty="0" smtClean="0"/>
              <a:t> </a:t>
            </a:r>
            <a:r>
              <a:rPr lang="es-ES" sz="1800" dirty="0" err="1" smtClean="0"/>
              <a:t>MyBase.Load</a:t>
            </a:r>
            <a:endParaRPr lang="es-ES" sz="1800" dirty="0" smtClean="0"/>
          </a:p>
          <a:p>
            <a:pPr>
              <a:buNone/>
            </a:pPr>
            <a:r>
              <a:rPr lang="es-ES" sz="1800" dirty="0" smtClean="0"/>
              <a:t>     </a:t>
            </a:r>
            <a:r>
              <a:rPr lang="es-ES" sz="1800" dirty="0" smtClean="0">
                <a:solidFill>
                  <a:srgbClr val="0000FF"/>
                </a:solidFill>
              </a:rPr>
              <a:t>Dim</a:t>
            </a:r>
            <a:r>
              <a:rPr lang="es-ES" sz="1800" dirty="0" smtClean="0"/>
              <a:t> Empleado As Persona</a:t>
            </a:r>
          </a:p>
          <a:p>
            <a:pPr>
              <a:buNone/>
            </a:pPr>
            <a:r>
              <a:rPr lang="es-ES" sz="1800" dirty="0" smtClean="0"/>
              <a:t>     </a:t>
            </a:r>
            <a:r>
              <a:rPr lang="es-ES" sz="1800" dirty="0" err="1" smtClean="0"/>
              <a:t>Empleado.Nombre</a:t>
            </a:r>
            <a:r>
              <a:rPr lang="es-ES" sz="1800" dirty="0" smtClean="0"/>
              <a:t> = “Cesar David </a:t>
            </a:r>
            <a:r>
              <a:rPr lang="es-ES" sz="1800" dirty="0" err="1" smtClean="0"/>
              <a:t>Fernandez</a:t>
            </a:r>
            <a:r>
              <a:rPr lang="es-ES" sz="1800" dirty="0" smtClean="0"/>
              <a:t> G“</a:t>
            </a:r>
          </a:p>
          <a:p>
            <a:pPr>
              <a:buNone/>
            </a:pPr>
            <a:r>
              <a:rPr lang="es-ES" sz="1800" dirty="0" smtClean="0"/>
              <a:t>     </a:t>
            </a:r>
            <a:r>
              <a:rPr lang="es-ES" sz="1800" dirty="0" err="1" smtClean="0"/>
              <a:t>Empleado.Edad</a:t>
            </a:r>
            <a:r>
              <a:rPr lang="es-ES" sz="1800" dirty="0" smtClean="0"/>
              <a:t> = 32 </a:t>
            </a:r>
          </a:p>
          <a:p>
            <a:pPr>
              <a:buNone/>
            </a:pPr>
            <a:r>
              <a:rPr lang="es-ES" sz="1800" dirty="0" smtClean="0"/>
              <a:t>     </a:t>
            </a:r>
            <a:r>
              <a:rPr lang="es-ES" sz="1800" dirty="0" err="1" smtClean="0"/>
              <a:t>Empleado.FechaNac</a:t>
            </a:r>
            <a:r>
              <a:rPr lang="es-ES" sz="1800" dirty="0" smtClean="0"/>
              <a:t> = #9 / 21 / 1977#</a:t>
            </a:r>
          </a:p>
          <a:p>
            <a:pPr>
              <a:buNone/>
            </a:pPr>
            <a:r>
              <a:rPr lang="es-ES" sz="1800" dirty="0" smtClean="0">
                <a:solidFill>
                  <a:srgbClr val="0000FF"/>
                </a:solidFill>
              </a:rPr>
              <a:t>End Sub </a:t>
            </a:r>
            <a:endParaRPr lang="es-ES" sz="1800" dirty="0">
              <a:solidFill>
                <a:srgbClr val="0000FF"/>
              </a:solidFill>
            </a:endParaRPr>
          </a:p>
        </p:txBody>
      </p:sp>
      <p:sp>
        <p:nvSpPr>
          <p:cNvPr id="4" name="Rectangle 2"/>
          <p:cNvSpPr>
            <a:spLocks noGrp="1" noChangeArrowheads="1"/>
          </p:cNvSpPr>
          <p:nvPr>
            <p:ph type="title"/>
          </p:nvPr>
        </p:nvSpPr>
        <p:spPr>
          <a:xfrm>
            <a:off x="1763713" y="122238"/>
            <a:ext cx="5761037" cy="1295400"/>
          </a:xfrm>
        </p:spPr>
        <p:txBody>
          <a:bodyPr/>
          <a:lstStyle/>
          <a:p>
            <a:pPr algn="ctr"/>
            <a:r>
              <a:rPr lang="es-ES" sz="3200" dirty="0" smtClean="0"/>
              <a:t>Visual Basic .NET</a:t>
            </a:r>
            <a:br>
              <a:rPr lang="es-ES" sz="3200" dirty="0" smtClean="0"/>
            </a:br>
            <a:r>
              <a:rPr lang="es-ES" sz="1800" dirty="0" smtClean="0"/>
              <a:t>DATOS DEFINIDOS POR EL USUARIO</a:t>
            </a:r>
            <a:endParaRPr lang="es-ES" sz="3200" dirty="0"/>
          </a:p>
        </p:txBody>
      </p:sp>
      <p:pic>
        <p:nvPicPr>
          <p:cNvPr id="5" name="4 Imagen" descr="images.jpg"/>
          <p:cNvPicPr>
            <a:picLocks noChangeAspect="1"/>
          </p:cNvPicPr>
          <p:nvPr/>
        </p:nvPicPr>
        <p:blipFill>
          <a:blip r:embed="rId2"/>
          <a:stretch>
            <a:fillRect/>
          </a:stretch>
        </p:blipFill>
        <p:spPr>
          <a:xfrm>
            <a:off x="7500958" y="5572140"/>
            <a:ext cx="1104900" cy="5905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tabla"/>
          <p:cNvGraphicFramePr>
            <a:graphicFrameLocks noGrp="1"/>
          </p:cNvGraphicFramePr>
          <p:nvPr>
            <p:ph type="tbl" idx="1"/>
          </p:nvPr>
        </p:nvGraphicFramePr>
        <p:xfrm>
          <a:off x="857224" y="1921346"/>
          <a:ext cx="7358114" cy="3508394"/>
        </p:xfrm>
        <a:graphic>
          <a:graphicData uri="http://schemas.openxmlformats.org/drawingml/2006/table">
            <a:tbl>
              <a:tblPr>
                <a:tableStyleId>{284E427A-3D55-4303-BF80-6455036E1DE7}</a:tableStyleId>
              </a:tblPr>
              <a:tblGrid>
                <a:gridCol w="857256"/>
                <a:gridCol w="6500858"/>
              </a:tblGrid>
              <a:tr h="93248">
                <a:tc>
                  <a:txBody>
                    <a:bodyPr/>
                    <a:lstStyle/>
                    <a:p>
                      <a:pPr algn="ctr"/>
                      <a:r>
                        <a:rPr lang="es-ES" sz="100" dirty="0"/>
                        <a:t>Método</a:t>
                      </a:r>
                    </a:p>
                  </a:txBody>
                  <a:tcPr marL="1251" marR="1251" marT="1251" marB="1251" anchor="ctr"/>
                </a:tc>
                <a:tc>
                  <a:txBody>
                    <a:bodyPr/>
                    <a:lstStyle/>
                    <a:p>
                      <a:pPr algn="ctr"/>
                      <a:r>
                        <a:rPr lang="es-ES" sz="100"/>
                        <a:t>Descripción</a:t>
                      </a:r>
                    </a:p>
                  </a:txBody>
                  <a:tcPr marL="1251" marR="1251" marT="1251" marB="1251" anchor="ctr"/>
                </a:tc>
              </a:tr>
              <a:tr h="230264">
                <a:tc>
                  <a:txBody>
                    <a:bodyPr/>
                    <a:lstStyle/>
                    <a:p>
                      <a:pPr algn="ctr"/>
                      <a:r>
                        <a:rPr lang="es-ES" sz="1200" b="1" dirty="0" err="1" smtClean="0"/>
                        <a:t>Pow</a:t>
                      </a:r>
                      <a:r>
                        <a:rPr lang="es-ES" sz="1200" b="1" dirty="0" smtClean="0"/>
                        <a:t>(</a:t>
                      </a:r>
                      <a:r>
                        <a:rPr lang="es-ES" sz="1200" b="1" dirty="0" err="1" smtClean="0"/>
                        <a:t>b,e</a:t>
                      </a:r>
                      <a:r>
                        <a:rPr lang="es-ES" sz="1200" b="1" dirty="0" smtClean="0"/>
                        <a:t>)</a:t>
                      </a:r>
                      <a:endParaRPr lang="es-ES" sz="1200" b="1" dirty="0"/>
                    </a:p>
                  </a:txBody>
                  <a:tcPr marL="1251" marR="1251" marT="1251" marB="1251" anchor="ctr"/>
                </a:tc>
                <a:tc>
                  <a:txBody>
                    <a:bodyPr/>
                    <a:lstStyle/>
                    <a:p>
                      <a:pPr algn="l"/>
                      <a:r>
                        <a:rPr lang="es-ES" sz="1200" dirty="0" smtClean="0"/>
                        <a:t>Calcula la potencia. b = BASE y e = EXPONENTE.</a:t>
                      </a:r>
                      <a:endParaRPr lang="es-ES" sz="1200" dirty="0"/>
                    </a:p>
                  </a:txBody>
                  <a:tcPr marL="1251" marR="1251" marT="1251" marB="1251" anchor="ctr"/>
                </a:tc>
              </a:tr>
              <a:tr h="230264">
                <a:tc>
                  <a:txBody>
                    <a:bodyPr/>
                    <a:lstStyle/>
                    <a:p>
                      <a:pPr algn="ctr"/>
                      <a:r>
                        <a:rPr lang="es-ES" sz="1200" b="1" dirty="0" err="1"/>
                        <a:t>Abs</a:t>
                      </a:r>
                      <a:r>
                        <a:rPr lang="es-ES" sz="1200" b="1" dirty="0"/>
                        <a:t>(n)</a:t>
                      </a:r>
                    </a:p>
                  </a:txBody>
                  <a:tcPr marL="1251" marR="1251" marT="1251" marB="1251" anchor="ctr"/>
                </a:tc>
                <a:tc>
                  <a:txBody>
                    <a:bodyPr/>
                    <a:lstStyle/>
                    <a:p>
                      <a:pPr algn="l"/>
                      <a:r>
                        <a:rPr lang="es-ES" sz="1200" dirty="0"/>
                        <a:t>Calcula el valor absoluto de n</a:t>
                      </a:r>
                    </a:p>
                  </a:txBody>
                  <a:tcPr marL="1251" marR="1251" marT="1251" marB="1251" anchor="ctr"/>
                </a:tc>
              </a:tr>
              <a:tr h="312475">
                <a:tc>
                  <a:txBody>
                    <a:bodyPr/>
                    <a:lstStyle/>
                    <a:p>
                      <a:pPr algn="ctr"/>
                      <a:r>
                        <a:rPr lang="es-ES" sz="1200" b="1" dirty="0"/>
                        <a:t>Atan(n)</a:t>
                      </a:r>
                    </a:p>
                  </a:txBody>
                  <a:tcPr marL="1251" marR="1251" marT="1251" marB="1251" anchor="ctr"/>
                </a:tc>
                <a:tc>
                  <a:txBody>
                    <a:bodyPr/>
                    <a:lstStyle/>
                    <a:p>
                      <a:pPr algn="l"/>
                      <a:r>
                        <a:rPr lang="es-ES" sz="1200" dirty="0"/>
                        <a:t>Calcula el </a:t>
                      </a:r>
                      <a:r>
                        <a:rPr lang="es-ES" sz="1200" dirty="0" smtClean="0"/>
                        <a:t>arco tangente </a:t>
                      </a:r>
                      <a:r>
                        <a:rPr lang="es-ES" sz="1200" dirty="0"/>
                        <a:t>de n en radianes</a:t>
                      </a:r>
                    </a:p>
                  </a:txBody>
                  <a:tcPr marL="1251" marR="1251" marT="1251" marB="1251" anchor="ctr"/>
                </a:tc>
              </a:tr>
              <a:tr h="403819">
                <a:tc>
                  <a:txBody>
                    <a:bodyPr/>
                    <a:lstStyle/>
                    <a:p>
                      <a:pPr algn="ctr"/>
                      <a:r>
                        <a:rPr lang="es-ES" sz="1200" b="1" dirty="0" err="1"/>
                        <a:t>Cos</a:t>
                      </a:r>
                      <a:r>
                        <a:rPr lang="es-ES" sz="1200" b="1" dirty="0"/>
                        <a:t>(n)</a:t>
                      </a:r>
                    </a:p>
                  </a:txBody>
                  <a:tcPr marL="1251" marR="1251" marT="1251" marB="1251" anchor="ctr"/>
                </a:tc>
                <a:tc>
                  <a:txBody>
                    <a:bodyPr/>
                    <a:lstStyle/>
                    <a:p>
                      <a:pPr algn="l"/>
                      <a:r>
                        <a:rPr lang="es-ES" sz="1200" dirty="0"/>
                        <a:t>Calcula el coseno del ángulo n expresado en radianes</a:t>
                      </a:r>
                    </a:p>
                  </a:txBody>
                  <a:tcPr marL="1251" marR="1251" marT="1251" marB="1251" anchor="ctr"/>
                </a:tc>
              </a:tr>
              <a:tr h="275937">
                <a:tc>
                  <a:txBody>
                    <a:bodyPr/>
                    <a:lstStyle/>
                    <a:p>
                      <a:pPr algn="ctr"/>
                      <a:r>
                        <a:rPr lang="es-ES" sz="1200" b="1" dirty="0" err="1"/>
                        <a:t>Exp</a:t>
                      </a:r>
                      <a:r>
                        <a:rPr lang="es-ES" sz="1200" b="1" dirty="0"/>
                        <a:t>(n)</a:t>
                      </a:r>
                    </a:p>
                  </a:txBody>
                  <a:tcPr marL="1251" marR="1251" marT="1251" marB="1251" anchor="ctr"/>
                </a:tc>
                <a:tc>
                  <a:txBody>
                    <a:bodyPr/>
                    <a:lstStyle/>
                    <a:p>
                      <a:pPr algn="l"/>
                      <a:r>
                        <a:rPr lang="es-ES" sz="1200" dirty="0"/>
                        <a:t>Calcula el constante de e elevada a n</a:t>
                      </a:r>
                    </a:p>
                  </a:txBody>
                  <a:tcPr marL="1251" marR="1251" marT="1251" marB="1251" anchor="ctr"/>
                </a:tc>
              </a:tr>
              <a:tr h="504298">
                <a:tc>
                  <a:txBody>
                    <a:bodyPr/>
                    <a:lstStyle/>
                    <a:p>
                      <a:pPr algn="ctr"/>
                      <a:r>
                        <a:rPr lang="es-ES" sz="1200" b="1" dirty="0" err="1"/>
                        <a:t>Sign</a:t>
                      </a:r>
                      <a:r>
                        <a:rPr lang="es-ES" sz="1200" b="1" dirty="0"/>
                        <a:t>(n)</a:t>
                      </a:r>
                    </a:p>
                  </a:txBody>
                  <a:tcPr marL="1251" marR="1251" marT="1251" marB="1251" anchor="ctr"/>
                </a:tc>
                <a:tc>
                  <a:txBody>
                    <a:bodyPr/>
                    <a:lstStyle/>
                    <a:p>
                      <a:pPr algn="l"/>
                      <a:r>
                        <a:rPr lang="es-ES" sz="1200" dirty="0"/>
                        <a:t>Regresa -1 si n es menor que cero, 0 si n es cero y +1 si n es mayor a cero</a:t>
                      </a:r>
                    </a:p>
                  </a:txBody>
                  <a:tcPr marL="1251" marR="1251" marT="1251" marB="1251" anchor="ctr"/>
                </a:tc>
              </a:tr>
              <a:tr h="385551">
                <a:tc>
                  <a:txBody>
                    <a:bodyPr/>
                    <a:lstStyle/>
                    <a:p>
                      <a:pPr algn="ctr"/>
                      <a:r>
                        <a:rPr lang="es-ES" sz="1200" b="1" dirty="0"/>
                        <a:t>Sin(n)</a:t>
                      </a:r>
                    </a:p>
                  </a:txBody>
                  <a:tcPr marL="1251" marR="1251" marT="1251" marB="1251" anchor="ctr"/>
                </a:tc>
                <a:tc>
                  <a:txBody>
                    <a:bodyPr/>
                    <a:lstStyle/>
                    <a:p>
                      <a:pPr algn="l"/>
                      <a:r>
                        <a:rPr lang="es-ES" sz="1200" dirty="0"/>
                        <a:t>Calcula el seno del ángulo n expresado en radianes</a:t>
                      </a:r>
                    </a:p>
                  </a:txBody>
                  <a:tcPr marL="1251" marR="1251" marT="1251" marB="1251" anchor="ctr"/>
                </a:tc>
              </a:tr>
              <a:tr h="230264">
                <a:tc>
                  <a:txBody>
                    <a:bodyPr/>
                    <a:lstStyle/>
                    <a:p>
                      <a:pPr algn="ctr"/>
                      <a:r>
                        <a:rPr lang="es-ES" sz="1200" b="1" dirty="0" err="1"/>
                        <a:t>Sqr</a:t>
                      </a:r>
                      <a:r>
                        <a:rPr lang="es-ES" sz="1200" b="1" dirty="0"/>
                        <a:t>(n)</a:t>
                      </a:r>
                    </a:p>
                  </a:txBody>
                  <a:tcPr marL="1251" marR="1251" marT="1251" marB="1251" anchor="ctr"/>
                </a:tc>
                <a:tc>
                  <a:txBody>
                    <a:bodyPr/>
                    <a:lstStyle/>
                    <a:p>
                      <a:pPr algn="l"/>
                      <a:r>
                        <a:rPr lang="es-ES" sz="1200" dirty="0"/>
                        <a:t>Calcula la raíz cuadrada de n.</a:t>
                      </a:r>
                    </a:p>
                  </a:txBody>
                  <a:tcPr marL="1251" marR="1251" marT="1251" marB="1251" anchor="ctr"/>
                </a:tc>
              </a:tr>
              <a:tr h="842274">
                <a:tc>
                  <a:txBody>
                    <a:bodyPr/>
                    <a:lstStyle/>
                    <a:p>
                      <a:pPr algn="ctr"/>
                      <a:r>
                        <a:rPr lang="es-ES" sz="1200" b="1" dirty="0"/>
                        <a:t>Tan(n)</a:t>
                      </a:r>
                    </a:p>
                  </a:txBody>
                  <a:tcPr marL="1251" marR="1251" marT="1251" marB="1251" anchor="ctr"/>
                </a:tc>
                <a:tc>
                  <a:txBody>
                    <a:bodyPr/>
                    <a:lstStyle/>
                    <a:p>
                      <a:pPr algn="l"/>
                      <a:r>
                        <a:rPr lang="es-ES" sz="1200" dirty="0"/>
                        <a:t>Calcula la tangente del ángulo n expresado en </a:t>
                      </a:r>
                      <a:r>
                        <a:rPr lang="es-ES" sz="1200" dirty="0" smtClean="0"/>
                        <a:t>radianes</a:t>
                      </a:r>
                      <a:endParaRPr lang="es-ES" sz="1200" dirty="0"/>
                    </a:p>
                  </a:txBody>
                  <a:tcPr marL="1251" marR="1251" marT="1251" marB="1251" anchor="ctr"/>
                </a:tc>
              </a:tr>
            </a:tbl>
          </a:graphicData>
        </a:graphic>
      </p:graphicFrame>
      <p:sp>
        <p:nvSpPr>
          <p:cNvPr id="4" name="Rectangle 2"/>
          <p:cNvSpPr txBox="1">
            <a:spLocks noChangeArrowheads="1"/>
          </p:cNvSpPr>
          <p:nvPr/>
        </p:nvSpPr>
        <p:spPr bwMode="auto">
          <a:xfrm>
            <a:off x="1763713" y="122238"/>
            <a:ext cx="5688012"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200" b="1" i="0" u="none" strike="noStrike" kern="0" cap="none" spc="0" normalizeH="0" baseline="0" noProof="0" dirty="0" smtClean="0">
                <a:ln>
                  <a:noFill/>
                </a:ln>
                <a:solidFill>
                  <a:schemeClr val="tx2"/>
                </a:solidFill>
                <a:effectLst/>
                <a:uLnTx/>
                <a:uFillTx/>
                <a:latin typeface="+mj-lt"/>
                <a:ea typeface="+mj-ea"/>
                <a:cs typeface="+mj-cs"/>
              </a:rPr>
              <a:t>Visual Basic .NET</a:t>
            </a:r>
            <a:r>
              <a:rPr kumimoji="0" lang="es-ES" sz="8800" b="1" i="0" u="none" strike="noStrike" kern="0" cap="none" spc="0" normalizeH="0" baseline="0" noProof="0" dirty="0" smtClean="0">
                <a:ln>
                  <a:noFill/>
                </a:ln>
                <a:solidFill>
                  <a:schemeClr val="tx2"/>
                </a:solidFill>
                <a:effectLst/>
                <a:uLnTx/>
                <a:uFillTx/>
                <a:latin typeface="+mj-lt"/>
                <a:ea typeface="+mj-ea"/>
                <a:cs typeface="+mj-cs"/>
              </a:rPr>
              <a:t/>
            </a:r>
            <a:br>
              <a:rPr kumimoji="0" lang="es-ES" sz="8800" b="1" i="0" u="none" strike="noStrike" kern="0" cap="none" spc="0" normalizeH="0" baseline="0" noProof="0" dirty="0" smtClean="0">
                <a:ln>
                  <a:noFill/>
                </a:ln>
                <a:solidFill>
                  <a:schemeClr val="tx2"/>
                </a:solidFill>
                <a:effectLst/>
                <a:uLnTx/>
                <a:uFillTx/>
                <a:latin typeface="+mj-lt"/>
                <a:ea typeface="+mj-ea"/>
                <a:cs typeface="+mj-cs"/>
              </a:rPr>
            </a:br>
            <a:r>
              <a:rPr kumimoji="0" lang="es-ES" sz="1800" b="1" i="0" u="none" strike="noStrike" kern="0" cap="none" spc="0" normalizeH="0" baseline="0" noProof="0" dirty="0" smtClean="0">
                <a:ln>
                  <a:noFill/>
                </a:ln>
                <a:solidFill>
                  <a:schemeClr val="tx2"/>
                </a:solidFill>
                <a:effectLst/>
                <a:uLnTx/>
                <a:uFillTx/>
                <a:latin typeface="+mj-lt"/>
                <a:ea typeface="+mj-ea"/>
                <a:cs typeface="+mj-cs"/>
              </a:rPr>
              <a:t>FUNCIONES MATEMATICAS</a:t>
            </a:r>
            <a:endParaRPr kumimoji="0" lang="es-ES" sz="18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d">
  <a:themeElements>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d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 plantilla</Template>
  <TotalTime>1971</TotalTime>
  <Words>3161</Words>
  <Application>Microsoft Office PowerPoint</Application>
  <PresentationFormat>Presentación en pantalla (4:3)</PresentationFormat>
  <Paragraphs>546</Paragraphs>
  <Slides>41</Slides>
  <Notes>0</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Red</vt:lpstr>
      <vt:lpstr>MICROSOFT .NET</vt:lpstr>
      <vt:lpstr>MICROSOFT .NET FRAMEWORK</vt:lpstr>
      <vt:lpstr>Diapositiva 3</vt:lpstr>
      <vt:lpstr>OPERADORES MATEMATICOS Y LOGICOS</vt:lpstr>
      <vt:lpstr>Visual Basic .NET TIPOS DE DATOS</vt:lpstr>
      <vt:lpstr>Visual Basic .NET TIPOS DE DATOS</vt:lpstr>
      <vt:lpstr>Visual Basic .NET AMBITO DE LAS VARIABLES</vt:lpstr>
      <vt:lpstr>Visual Basic .NET DATOS DEFINIDOS POR EL USUARIO</vt:lpstr>
      <vt:lpstr>Diapositiva 9</vt:lpstr>
      <vt:lpstr>Visual Basic .NET FUNCIONES PARA MANIPULACION DE FECHAS Y TIEMPO</vt:lpstr>
      <vt:lpstr>Visual Basic .NET ESTRUCTURA CONDICIONAL SIMPLE </vt:lpstr>
      <vt:lpstr>Visual Basic .NET ESTRUCTURA CONDICIONAL DOBLE </vt:lpstr>
      <vt:lpstr>Visual Basic .NET ESTRUCTURA CONDICIONAL MULTIPLE </vt:lpstr>
      <vt:lpstr>Visual Basic .NET ESTRUCTURA REPETITIVA  FOR </vt:lpstr>
      <vt:lpstr>Visual Basic .NET ESTRUCTURA REPETITIVA  WHILE</vt:lpstr>
      <vt:lpstr>Visual Basic .NET ESTRUCTURA REPETITIVA  DO / LOOP</vt:lpstr>
      <vt:lpstr>Visual Basic .NET FORMULARIOS y CONTROLES</vt:lpstr>
      <vt:lpstr>Visual Basic .NET EJEMPLOS DE ALGUNOS CONTROLES</vt:lpstr>
      <vt:lpstr>Visual Basic .NET EJEMPLOS DE ALGUNOS CONTROLES</vt:lpstr>
      <vt:lpstr>Visual Basic .NET EJEMPLOS DE ALGUNOS CONTROLES</vt:lpstr>
      <vt:lpstr>Visual Basic .NET EJEMPLOS DE ALGUNOS CONTROLES</vt:lpstr>
      <vt:lpstr>Visual Basic .NET Cuadros de Dialogo MSGBOX</vt:lpstr>
      <vt:lpstr>Visual Basic .NET  Cuadros de Dialogo MSGBOX</vt:lpstr>
      <vt:lpstr>Visual Basic .NET FUNCIONES DE TIPO CADENA</vt:lpstr>
      <vt:lpstr>Visual Basic .NET INPUTBOX</vt:lpstr>
      <vt:lpstr>Visual Basic .NET INPUTBOX</vt:lpstr>
      <vt:lpstr>Visual Basic .NET FUNCION SHELL</vt:lpstr>
      <vt:lpstr>Visual Basic .NET CHECKBOX</vt:lpstr>
      <vt:lpstr>Visual Basic .NET COMBOBOX</vt:lpstr>
      <vt:lpstr>Visual Basic .NET RADIOBUTTON</vt:lpstr>
      <vt:lpstr>Visual Basic .NET DATETIMEPICKER</vt:lpstr>
      <vt:lpstr>Visual Basic .NET LINKLABEL</vt:lpstr>
      <vt:lpstr>Visual Basic .NET LISTBOX</vt:lpstr>
      <vt:lpstr>Visual Basic .NET PICTUREBOX</vt:lpstr>
      <vt:lpstr>Visual Basic .NET PICTUREBOX</vt:lpstr>
      <vt:lpstr>Visual Basic .NET PROGRESSBAR</vt:lpstr>
      <vt:lpstr>Visual Basic .NET PANEL</vt:lpstr>
      <vt:lpstr>Visual Basic .NET TABCONTROL</vt:lpstr>
      <vt:lpstr>Visual Basic .NET ToolStrip y StatusStrip</vt:lpstr>
      <vt:lpstr>Visual Basic .NET MenuStrip</vt:lpstr>
      <vt:lpstr>Visual Basic .NET TIMER</vt:lpstr>
    </vt:vector>
  </TitlesOfParts>
  <Company>HELLRAISER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METODOLOGIAS DE DESARROLLO DE SOFTWARE</dc:title>
  <dc:creator>PINHEAD</dc:creator>
  <cp:lastModifiedBy>Usuario</cp:lastModifiedBy>
  <cp:revision>314</cp:revision>
  <dcterms:created xsi:type="dcterms:W3CDTF">2009-08-21T16:31:39Z</dcterms:created>
  <dcterms:modified xsi:type="dcterms:W3CDTF">2015-08-18T20:53:20Z</dcterms:modified>
</cp:coreProperties>
</file>