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4" r:id="rId36"/>
    <p:sldId id="365" r:id="rId37"/>
    <p:sldId id="366" r:id="rId38"/>
    <p:sldId id="363" r:id="rId39"/>
  </p:sldIdLst>
  <p:sldSz cx="9144000" cy="6858000" type="screen4x3"/>
  <p:notesSz cx="71247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262CBE"/>
    <a:srgbClr val="DDDDDD"/>
    <a:srgbClr val="C4C4C4"/>
    <a:srgbClr val="CC3300"/>
    <a:srgbClr val="878787"/>
    <a:srgbClr val="78787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057" autoAdjust="0"/>
    <p:restoredTop sz="80776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>
            <a:lvl1pPr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7013" y="0"/>
            <a:ext cx="308768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9213"/>
            <a:ext cx="30876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b" anchorCtr="0" compatLnSpc="1">
            <a:prstTxWarp prst="textNoShape">
              <a:avLst/>
            </a:prstTxWarp>
          </a:bodyPr>
          <a:lstStyle>
            <a:lvl1pPr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7013" y="8939213"/>
            <a:ext cx="308768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smtClean="0"/>
            </a:lvl1pPr>
          </a:lstStyle>
          <a:p>
            <a:pPr>
              <a:defRPr/>
            </a:pPr>
            <a:fld id="{C506C3D0-1B50-4D9F-A709-74122E2FF07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5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>
            <a:lvl1pPr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5425" y="0"/>
            <a:ext cx="30876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704850"/>
            <a:ext cx="4705350" cy="3529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2788" y="4470400"/>
            <a:ext cx="569912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7625"/>
            <a:ext cx="30876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b" anchorCtr="0" compatLnSpc="1">
            <a:prstTxWarp prst="textNoShape">
              <a:avLst/>
            </a:prstTxWarp>
          </a:bodyPr>
          <a:lstStyle>
            <a:lvl1pPr defTabSz="9398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5425" y="8937625"/>
            <a:ext cx="30876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45" tIns="46973" rIns="93945" bIns="46973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smtClean="0"/>
            </a:lvl1pPr>
          </a:lstStyle>
          <a:p>
            <a:pPr>
              <a:defRPr/>
            </a:pPr>
            <a:fld id="{1D4F6544-8B0B-43C0-A1C0-901EBD483E3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2EE6C9-CA10-4708-B0F8-48A1459A72C2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C2243-EB67-4115-B1E8-2CD44ECC7971}" type="slidenum">
              <a:rPr lang="en-US"/>
              <a:pPr/>
              <a:t>12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67156B-CAC6-45F8-88C2-2DFCE19E1689}" type="slidenum">
              <a:rPr lang="en-US"/>
              <a:pPr/>
              <a:t>13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1C4FA-C62C-4667-951F-4E006E0E1A11}" type="slidenum">
              <a:rPr lang="en-US"/>
              <a:pPr/>
              <a:t>14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AAB88C-2126-469E-89E9-72A66ACF4370}" type="slidenum">
              <a:rPr lang="en-US"/>
              <a:pPr/>
              <a:t>15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8A323-8E0C-43B1-BE27-B41DD7996B9A}" type="slidenum">
              <a:rPr lang="en-US"/>
              <a:pPr/>
              <a:t>16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D35C34-D9EE-41C1-A0CD-E5B02AA56F52}" type="slidenum">
              <a:rPr lang="en-US"/>
              <a:pPr/>
              <a:t>17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7C70C3-A4AA-49F3-ACDA-8BB873A774C7}" type="slidenum">
              <a:rPr lang="en-US"/>
              <a:pPr/>
              <a:t>18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19B6B6-F1F6-4208-9FDB-522DAB17E35E}" type="slidenum">
              <a:rPr lang="en-US"/>
              <a:pPr/>
              <a:t>19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C38DAC-F67B-4EC0-9F7A-9F8B4C558408}" type="slidenum">
              <a:rPr lang="en-US"/>
              <a:pPr/>
              <a:t>20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165D9-3FA6-4481-83F1-519DAA98763B}" type="slidenum">
              <a:rPr lang="en-US"/>
              <a:pPr/>
              <a:t>21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AC1E60-D07A-4A2F-AC2A-1D3CE83BB1CE}" type="slidenum">
              <a:rPr lang="en-US"/>
              <a:pPr/>
              <a:t>4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7B984-B76C-4444-A675-F60D136C3508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89AB6-3910-4B94-8565-FD06360263F2}" type="slidenum">
              <a:rPr lang="en-US"/>
              <a:pPr/>
              <a:t>23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FBEA8-E20D-43CD-ADB2-AC02ED5763DE}" type="slidenum">
              <a:rPr lang="en-US"/>
              <a:pPr/>
              <a:t>24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33B53E-AAFC-4697-91E2-F8329677B9D2}" type="slidenum">
              <a:rPr lang="en-US"/>
              <a:pPr/>
              <a:t>25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4D9362-1C32-4131-AF61-4CB16E31AEAD}" type="slidenum">
              <a:rPr lang="en-US"/>
              <a:pPr/>
              <a:t>26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D7E843-692C-4D6A-B940-745D9090C49D}" type="slidenum">
              <a:rPr lang="en-US"/>
              <a:pPr/>
              <a:t>27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2906B-099C-4809-BD30-144523739AFE}" type="slidenum">
              <a:rPr lang="en-US"/>
              <a:pPr/>
              <a:t>28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285D4-1AA1-4055-9B7B-FDF4F934BF88}" type="slidenum">
              <a:rPr lang="en-US"/>
              <a:pPr/>
              <a:t>29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BC17D4-0686-42FD-9AD9-F0480B9E220D}" type="slidenum">
              <a:rPr lang="en-US"/>
              <a:pPr/>
              <a:t>30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05A65-C6AE-4492-AFCF-2E0512F3C0B7}" type="slidenum">
              <a:rPr lang="en-US"/>
              <a:pPr/>
              <a:t>31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49B72-BC50-4616-B5CF-1F2F637FF1FF}" type="slidenum">
              <a:rPr lang="en-US"/>
              <a:pPr/>
              <a:t>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7E961-62D6-464D-93EA-58D450C75DAA}" type="slidenum">
              <a:rPr lang="en-US"/>
              <a:pPr/>
              <a:t>32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97C161-1A71-4B11-9131-994D2DD5DE84}" type="slidenum">
              <a:rPr lang="en-US"/>
              <a:pPr/>
              <a:t>33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AEC7F-F322-423D-B751-A8370694E343}" type="slidenum">
              <a:rPr lang="en-US"/>
              <a:pPr/>
              <a:t>34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B7081-2059-4C17-8049-87F615F5FD7B}" type="slidenum">
              <a:rPr lang="en-US"/>
              <a:pPr/>
              <a:t>35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3622A-478A-4886-8CA2-44EFC0B63B6C}" type="slidenum">
              <a:rPr lang="en-US"/>
              <a:pPr/>
              <a:t>36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BA1E7D-268E-439A-BCA8-87D7AD100D2C}" type="slidenum">
              <a:rPr lang="en-US"/>
              <a:pPr/>
              <a:t>37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6F99B-1A1A-4600-BE09-DB76DA649BC1}" type="slidenum">
              <a:rPr lang="en-US"/>
              <a:pPr/>
              <a:t>38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9DA33-1924-49A0-AEEC-B78C1B586AD9}" type="slidenum">
              <a:rPr lang="en-US"/>
              <a:pPr/>
              <a:t>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1E5FD-259D-4DFF-B835-AB822195FA48}" type="slidenum">
              <a:rPr lang="en-US"/>
              <a:pPr/>
              <a:t>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F30AD1-552B-4B78-9009-C603C2C8D3E1}" type="slidenum">
              <a:rPr lang="en-US"/>
              <a:pPr/>
              <a:t>8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9EEDAD-5334-4869-B80A-DDE38B8E8B4D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3BA77-DF8B-49C3-8DA3-4A850BEFAECF}" type="slidenum">
              <a:rPr lang="en-US"/>
              <a:pPr/>
              <a:t>10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ED25B-36BC-4770-814B-0597E8C23484}" type="slidenum">
              <a:rPr lang="en-US"/>
              <a:pPr/>
              <a:t>11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1613"/>
            <a:ext cx="2057400" cy="5924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1613"/>
            <a:ext cx="6019800" cy="59245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613"/>
            <a:ext cx="68532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PowerPoint Background copy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1613"/>
            <a:ext cx="68532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white">
          <a:xfrm>
            <a:off x="8178800" y="6551613"/>
            <a:ext cx="965200" cy="204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8895" tIns="41272" rIns="88895" bIns="41272">
            <a:spAutoFit/>
          </a:bodyPr>
          <a:lstStyle/>
          <a:p>
            <a:pPr algn="ctr" eaLnBrk="0" hangingPunct="0">
              <a:spcBef>
                <a:spcPct val="50000"/>
              </a:spcBef>
              <a:tabLst>
                <a:tab pos="857250" algn="r"/>
              </a:tabLst>
              <a:defRPr/>
            </a:pPr>
            <a:r>
              <a:rPr lang="en-US" sz="800">
                <a:solidFill>
                  <a:srgbClr val="C4C4C4"/>
                </a:solidFill>
              </a:rPr>
              <a:t>OV 6 - </a:t>
            </a:r>
            <a:fld id="{B7029A13-FF43-4DEB-B586-50DCA51E8C62}" type="slidenum">
              <a:rPr lang="en-US" sz="800">
                <a:solidFill>
                  <a:srgbClr val="C4C4C4"/>
                </a:solidFill>
              </a:rPr>
              <a:pPr algn="ctr" eaLnBrk="0" hangingPunct="0">
                <a:spcBef>
                  <a:spcPct val="50000"/>
                </a:spcBef>
                <a:tabLst>
                  <a:tab pos="857250" algn="r"/>
                </a:tabLst>
                <a:defRPr/>
              </a:pPr>
              <a:t>‹Nº›</a:t>
            </a:fld>
            <a:endParaRPr lang="en-US" sz="800">
              <a:solidFill>
                <a:srgbClr val="C4C4C4"/>
              </a:solidFill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551613"/>
            <a:ext cx="3643313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2" tIns="44447" rIns="90482" bIns="44447">
            <a:spAutoFit/>
          </a:bodyPr>
          <a:lstStyle/>
          <a:p>
            <a:pPr algn="r" eaLnBrk="0" hangingPunct="0">
              <a:defRPr/>
            </a:pPr>
            <a:r>
              <a:rPr lang="en-US" sz="1000">
                <a:solidFill>
                  <a:srgbClr val="C4C4C4"/>
                </a:solidFill>
              </a:rPr>
              <a:t>Copyright © 2009 Element K Content LLC.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i="1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00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6.png"/><Relationship Id="rId4" Type="http://schemas.openxmlformats.org/officeDocument/2006/relationships/image" Target="../media/image14.png"/><Relationship Id="rId9" Type="http://schemas.openxmlformats.org/officeDocument/2006/relationships/oleObject" Target="../embeddings/oleObject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05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5294"/>
          </a:bodyPr>
          <a:lstStyle/>
          <a:p>
            <a:pPr eaLnBrk="1" hangingPunct="1"/>
            <a:r>
              <a:rPr lang="en-US" smtClean="0"/>
              <a:t>Gestión de redes con TCP/IP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28638" y="1066800"/>
            <a:ext cx="8234362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8888"/>
          </a:bodyPr>
          <a:lstStyle/>
          <a:p>
            <a:pPr marL="342900" indent="-3429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q"/>
            </a:pPr>
            <a:r>
              <a:rPr lang="en-US" sz="2000"/>
              <a:t>Familias de protocolos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q"/>
            </a:pPr>
            <a:r>
              <a:rPr lang="en-US" sz="2000"/>
              <a:t>El Protocolo TCP/IP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q"/>
            </a:pPr>
            <a:r>
              <a:rPr lang="en-US" sz="2000"/>
              <a:t>Direcciones IP de la falta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q"/>
            </a:pPr>
            <a:r>
              <a:rPr lang="en-US" sz="2000"/>
              <a:t>Direcciones IP de encargo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q"/>
            </a:pPr>
            <a:r>
              <a:rPr lang="en-US" sz="2000"/>
              <a:t>El Protocolo de la Versión 6 IP</a:t>
            </a:r>
          </a:p>
          <a:p>
            <a:pPr marL="342900" indent="-3429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q"/>
            </a:pPr>
            <a:r>
              <a:rPr lang="en-US" sz="2000"/>
              <a:t>La Suite del Protocolo TCP/IP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71794"/>
          </a:bodyPr>
          <a:lstStyle/>
          <a:p>
            <a:pPr eaLnBrk="1" hangingPunct="1"/>
            <a:r>
              <a:rPr lang="en-US" smtClean="0"/>
              <a:t>Estructura de la máscara subneta</a:t>
            </a:r>
          </a:p>
        </p:txBody>
      </p:sp>
      <p:sp>
        <p:nvSpPr>
          <p:cNvPr id="12291" name="AutoShape 12"/>
          <p:cNvSpPr>
            <a:spLocks/>
          </p:cNvSpPr>
          <p:nvPr/>
        </p:nvSpPr>
        <p:spPr bwMode="auto">
          <a:xfrm rot="5400000">
            <a:off x="4629150" y="1954213"/>
            <a:ext cx="228600" cy="32004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619250" y="2324100"/>
            <a:ext cx="1249363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81818"/>
          </a:bodyPr>
          <a:lstStyle/>
          <a:p>
            <a:pPr algn="ctr">
              <a:defRPr/>
            </a:pPr>
            <a:r>
              <a:rPr lang="en-US" sz="1200" b="1"/>
              <a:t>Máscara subneta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619250" y="3059113"/>
            <a:ext cx="1249363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94117"/>
          </a:bodyPr>
          <a:lstStyle/>
          <a:p>
            <a:pPr algn="ctr">
              <a:defRPr/>
            </a:pPr>
            <a:r>
              <a:rPr lang="en-US" sz="1200" b="1"/>
              <a:t>Máscara subneta</a:t>
            </a:r>
          </a:p>
          <a:p>
            <a:pPr algn="ctr">
              <a:defRPr/>
            </a:pPr>
            <a:r>
              <a:rPr lang="en-US" sz="1200" b="1"/>
              <a:t>en binario</a:t>
            </a:r>
          </a:p>
        </p:txBody>
      </p:sp>
      <p:sp>
        <p:nvSpPr>
          <p:cNvPr id="12294" name="Text Box 17"/>
          <p:cNvSpPr txBox="1">
            <a:spLocks noChangeArrowheads="1"/>
          </p:cNvSpPr>
          <p:nvPr/>
        </p:nvSpPr>
        <p:spPr bwMode="auto">
          <a:xfrm>
            <a:off x="3048000" y="2324100"/>
            <a:ext cx="4438650" cy="11906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255.255.255.0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11111111.11111111.11111111.00000000</a:t>
            </a:r>
          </a:p>
        </p:txBody>
      </p:sp>
      <p:sp>
        <p:nvSpPr>
          <p:cNvPr id="12295" name="AutoShape 20"/>
          <p:cNvSpPr>
            <a:spLocks/>
          </p:cNvSpPr>
          <p:nvPr/>
        </p:nvSpPr>
        <p:spPr bwMode="auto">
          <a:xfrm rot="5400000">
            <a:off x="6781800" y="3060700"/>
            <a:ext cx="222250" cy="984250"/>
          </a:xfrm>
          <a:prstGeom prst="rightBrace">
            <a:avLst>
              <a:gd name="adj1" fmla="val 3690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r-FR"/>
          </a:p>
        </p:txBody>
      </p:sp>
      <p:sp>
        <p:nvSpPr>
          <p:cNvPr id="12296" name="Line 25"/>
          <p:cNvSpPr>
            <a:spLocks noChangeShapeType="1"/>
          </p:cNvSpPr>
          <p:nvPr/>
        </p:nvSpPr>
        <p:spPr bwMode="auto">
          <a:xfrm flipV="1">
            <a:off x="2457450" y="3432175"/>
            <a:ext cx="698500" cy="644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1828800" y="4064000"/>
            <a:ext cx="1295400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89473"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/>
              <a:t>Siempre comienza en el trozo 32</a:t>
            </a:r>
          </a:p>
        </p:txBody>
      </p:sp>
      <p:sp>
        <p:nvSpPr>
          <p:cNvPr id="12298" name="Line 19"/>
          <p:cNvSpPr>
            <a:spLocks noChangeShapeType="1"/>
          </p:cNvSpPr>
          <p:nvPr/>
        </p:nvSpPr>
        <p:spPr bwMode="auto">
          <a:xfrm rot="16200000" flipV="1">
            <a:off x="4494212" y="3922713"/>
            <a:ext cx="498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2299" name="Line 20"/>
          <p:cNvSpPr>
            <a:spLocks noChangeShapeType="1"/>
          </p:cNvSpPr>
          <p:nvPr/>
        </p:nvSpPr>
        <p:spPr bwMode="auto">
          <a:xfrm rot="16200000" flipV="1">
            <a:off x="6643687" y="3922713"/>
            <a:ext cx="498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095750" y="4064000"/>
            <a:ext cx="1295400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/>
              <a:t>Debe ser contiguo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229350" y="4064000"/>
            <a:ext cx="1314450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70833"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/>
              <a:t>Los ceros siempre comienzan en el trozo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5238"/>
          </a:bodyPr>
          <a:lstStyle/>
          <a:p>
            <a:pPr eaLnBrk="1" hangingPunct="1"/>
            <a:r>
              <a:rPr lang="en-US" smtClean="0"/>
              <a:t>ANDing binario</a:t>
            </a:r>
          </a:p>
        </p:txBody>
      </p:sp>
      <p:grpSp>
        <p:nvGrpSpPr>
          <p:cNvPr id="13315" name="Group 24"/>
          <p:cNvGrpSpPr>
            <a:grpSpLocks/>
          </p:cNvGrpSpPr>
          <p:nvPr/>
        </p:nvGrpSpPr>
        <p:grpSpPr bwMode="auto">
          <a:xfrm>
            <a:off x="2057400" y="2514600"/>
            <a:ext cx="5029200" cy="1828800"/>
            <a:chOff x="1392" y="1680"/>
            <a:chExt cx="3168" cy="1152"/>
          </a:xfrm>
        </p:grpSpPr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1968" y="1680"/>
              <a:ext cx="25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	0	1	1</a:t>
              </a:r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1968" y="2199"/>
              <a:ext cx="25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	1	0	1</a:t>
              </a: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968" y="2601"/>
              <a:ext cx="2592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0	0	0	1</a:t>
              </a:r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1680" y="2514"/>
              <a:ext cx="24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1392" y="1920"/>
              <a:ext cx="528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2064" y="192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2640" y="192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3216" y="192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3792" y="1920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67441"/>
          </a:bodyPr>
          <a:lstStyle/>
          <a:p>
            <a:pPr eaLnBrk="1" hangingPunct="1"/>
            <a:r>
              <a:rPr lang="en-US" smtClean="0"/>
              <a:t>La aplicación de una máscara subneta</a:t>
            </a:r>
          </a:p>
        </p:txBody>
      </p:sp>
      <p:grpSp>
        <p:nvGrpSpPr>
          <p:cNvPr id="14339" name="Group 29"/>
          <p:cNvGrpSpPr>
            <a:grpSpLocks/>
          </p:cNvGrpSpPr>
          <p:nvPr/>
        </p:nvGrpSpPr>
        <p:grpSpPr bwMode="auto">
          <a:xfrm>
            <a:off x="1143000" y="1600200"/>
            <a:ext cx="7010400" cy="3657600"/>
            <a:chOff x="768" y="912"/>
            <a:chExt cx="4416" cy="2304"/>
          </a:xfrm>
        </p:grpSpPr>
        <p:sp>
          <p:nvSpPr>
            <p:cNvPr id="14340" name="Line 7"/>
            <p:cNvSpPr>
              <a:spLocks noChangeShapeType="1"/>
            </p:cNvSpPr>
            <p:nvPr/>
          </p:nvSpPr>
          <p:spPr bwMode="auto">
            <a:xfrm>
              <a:off x="1952" y="1623"/>
              <a:ext cx="148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1" name="Text Box 11"/>
            <p:cNvSpPr txBox="1">
              <a:spLocks noChangeArrowheads="1"/>
            </p:cNvSpPr>
            <p:nvPr/>
          </p:nvSpPr>
          <p:spPr bwMode="auto">
            <a:xfrm>
              <a:off x="2048" y="1008"/>
              <a:ext cx="103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139.87.140.76</a:t>
              </a:r>
            </a:p>
          </p:txBody>
        </p:sp>
        <p:sp>
          <p:nvSpPr>
            <p:cNvPr id="14342" name="Text Box 12"/>
            <p:cNvSpPr txBox="1">
              <a:spLocks noChangeArrowheads="1"/>
            </p:cNvSpPr>
            <p:nvPr/>
          </p:nvSpPr>
          <p:spPr bwMode="auto">
            <a:xfrm>
              <a:off x="2048" y="1315"/>
              <a:ext cx="103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255.255.255.0</a:t>
              </a:r>
            </a:p>
          </p:txBody>
        </p:sp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104" y="1321"/>
              <a:ext cx="819" cy="18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81818"/>
            </a:bodyPr>
            <a:lstStyle/>
            <a:p>
              <a:pPr algn="ctr">
                <a:defRPr/>
              </a:pPr>
              <a:r>
                <a:rPr lang="en-US" sz="1200" b="1"/>
                <a:t>Máscara subneta</a:t>
              </a:r>
            </a:p>
          </p:txBody>
        </p:sp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1104" y="1008"/>
              <a:ext cx="819" cy="18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89473"/>
            </a:bodyPr>
            <a:lstStyle/>
            <a:p>
              <a:pPr algn="ctr">
                <a:defRPr/>
              </a:pPr>
              <a:r>
                <a:rPr lang="en-US" sz="1200" b="1"/>
                <a:t>Dirección IP</a:t>
              </a: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1104" y="1691"/>
              <a:ext cx="819" cy="18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/>
                <a:t>Red ID</a:t>
              </a:r>
            </a:p>
          </p:txBody>
        </p:sp>
        <p:sp>
          <p:nvSpPr>
            <p:cNvPr id="14346" name="Text Box 16"/>
            <p:cNvSpPr txBox="1">
              <a:spLocks noChangeArrowheads="1"/>
            </p:cNvSpPr>
            <p:nvPr/>
          </p:nvSpPr>
          <p:spPr bwMode="auto">
            <a:xfrm>
              <a:off x="2048" y="1689"/>
              <a:ext cx="95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139.87.140.0</a:t>
              </a:r>
            </a:p>
          </p:txBody>
        </p:sp>
        <p:sp>
          <p:nvSpPr>
            <p:cNvPr id="14347" name="Line 18"/>
            <p:cNvSpPr>
              <a:spLocks noChangeShapeType="1"/>
            </p:cNvSpPr>
            <p:nvPr/>
          </p:nvSpPr>
          <p:spPr bwMode="auto">
            <a:xfrm>
              <a:off x="1968" y="2919"/>
              <a:ext cx="32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8" name="Text Box 19"/>
            <p:cNvSpPr txBox="1">
              <a:spLocks noChangeArrowheads="1"/>
            </p:cNvSpPr>
            <p:nvPr/>
          </p:nvSpPr>
          <p:spPr bwMode="auto">
            <a:xfrm>
              <a:off x="2064" y="2304"/>
              <a:ext cx="271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10001011.01010111.10001100.0100110</a:t>
              </a:r>
            </a:p>
          </p:txBody>
        </p:sp>
        <p:sp>
          <p:nvSpPr>
            <p:cNvPr id="14349" name="Text Box 20"/>
            <p:cNvSpPr txBox="1">
              <a:spLocks noChangeArrowheads="1"/>
            </p:cNvSpPr>
            <p:nvPr/>
          </p:nvSpPr>
          <p:spPr bwMode="auto">
            <a:xfrm>
              <a:off x="2064" y="2611"/>
              <a:ext cx="271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11111111.11111111.11111111.0000000</a:t>
              </a:r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768" y="2617"/>
              <a:ext cx="1171" cy="18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84848"/>
            </a:bodyPr>
            <a:lstStyle/>
            <a:p>
              <a:pPr algn="ctr">
                <a:defRPr/>
              </a:pPr>
              <a:r>
                <a:rPr lang="en-US" sz="1200" b="1"/>
                <a:t>Máscara subneta en binario</a:t>
              </a: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768" y="2304"/>
              <a:ext cx="1171" cy="18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90000"/>
            </a:bodyPr>
            <a:lstStyle/>
            <a:p>
              <a:pPr algn="ctr">
                <a:defRPr/>
              </a:pPr>
              <a:r>
                <a:rPr lang="en-US" sz="1200" b="1"/>
                <a:t>Dirección IP en binario</a:t>
              </a: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768" y="2996"/>
              <a:ext cx="1171" cy="18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/>
                <a:t>ANDing</a:t>
              </a:r>
            </a:p>
          </p:txBody>
        </p:sp>
        <p:sp>
          <p:nvSpPr>
            <p:cNvPr id="14353" name="Text Box 24"/>
            <p:cNvSpPr txBox="1">
              <a:spLocks noChangeArrowheads="1"/>
            </p:cNvSpPr>
            <p:nvPr/>
          </p:nvSpPr>
          <p:spPr bwMode="auto">
            <a:xfrm>
              <a:off x="2064" y="2985"/>
              <a:ext cx="2716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10001011.01010111.10001100.0000000</a:t>
              </a:r>
            </a:p>
          </p:txBody>
        </p:sp>
        <p:sp>
          <p:nvSpPr>
            <p:cNvPr id="14354" name="Line 29"/>
            <p:cNvSpPr>
              <a:spLocks noChangeShapeType="1"/>
            </p:cNvSpPr>
            <p:nvPr/>
          </p:nvSpPr>
          <p:spPr bwMode="auto">
            <a:xfrm flipH="1">
              <a:off x="3052" y="1029"/>
              <a:ext cx="374" cy="37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3216" y="912"/>
              <a:ext cx="1248" cy="296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88679"/>
            </a:bodyPr>
            <a:lstStyle/>
            <a:p>
              <a:pPr algn="ctr">
                <a:defRPr/>
              </a:pPr>
              <a:r>
                <a:rPr lang="en-US" sz="1200" b="1"/>
                <a:t>Enmascara la parte del nodo de la Dirección IP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566"/>
          </a:bodyPr>
          <a:lstStyle/>
          <a:p>
            <a:pPr eaLnBrk="1" hangingPunct="1"/>
            <a:r>
              <a:rPr lang="en-US" smtClean="0"/>
              <a:t>La distinción de direcciones locales y remotas</a:t>
            </a:r>
          </a:p>
        </p:txBody>
      </p:sp>
      <p:pic>
        <p:nvPicPr>
          <p:cNvPr id="15363" name="Picture 16" descr="6b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9850" y="2184400"/>
            <a:ext cx="646271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Line 11"/>
          <p:cNvSpPr>
            <a:spLocks noChangeShapeType="1"/>
          </p:cNvSpPr>
          <p:nvPr/>
        </p:nvSpPr>
        <p:spPr bwMode="auto">
          <a:xfrm>
            <a:off x="2552700" y="1557338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657600" y="1295400"/>
            <a:ext cx="1981200" cy="5619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/>
              <a:t>Redes diferentes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b="1"/>
              <a:t>El destino es remoto</a:t>
            </a:r>
          </a:p>
        </p:txBody>
      </p:sp>
      <p:sp>
        <p:nvSpPr>
          <p:cNvPr id="15366" name="Line 13"/>
          <p:cNvSpPr>
            <a:spLocks noChangeShapeType="1"/>
          </p:cNvSpPr>
          <p:nvPr/>
        </p:nvSpPr>
        <p:spPr bwMode="auto">
          <a:xfrm>
            <a:off x="6731000" y="15621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5367" name="Line 14"/>
          <p:cNvSpPr>
            <a:spLocks noChangeShapeType="1"/>
          </p:cNvSpPr>
          <p:nvPr/>
        </p:nvSpPr>
        <p:spPr bwMode="auto">
          <a:xfrm>
            <a:off x="2565400" y="156845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5368" name="Text Box 17"/>
          <p:cNvSpPr txBox="1">
            <a:spLocks noChangeArrowheads="1"/>
          </p:cNvSpPr>
          <p:nvPr/>
        </p:nvSpPr>
        <p:spPr bwMode="auto">
          <a:xfrm>
            <a:off x="1905000" y="3368675"/>
            <a:ext cx="1316038" cy="730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139.87.10.2</a:t>
            </a:r>
          </a:p>
          <a:p>
            <a:pPr algn="ctr"/>
            <a:r>
              <a:rPr lang="en-US" sz="1400"/>
              <a:t>255.255.255.0</a:t>
            </a:r>
          </a:p>
          <a:p>
            <a:pPr algn="ctr"/>
            <a:r>
              <a:rPr lang="en-US" sz="1400"/>
              <a:t>139.87.10.0</a:t>
            </a:r>
          </a:p>
        </p:txBody>
      </p:sp>
      <p:sp>
        <p:nvSpPr>
          <p:cNvPr id="15369" name="Text Box 19"/>
          <p:cNvSpPr txBox="1">
            <a:spLocks noChangeArrowheads="1"/>
          </p:cNvSpPr>
          <p:nvPr/>
        </p:nvSpPr>
        <p:spPr bwMode="auto">
          <a:xfrm>
            <a:off x="5967413" y="3368675"/>
            <a:ext cx="1316037" cy="730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139.87.30.103</a:t>
            </a:r>
          </a:p>
          <a:p>
            <a:pPr algn="ctr"/>
            <a:r>
              <a:rPr lang="en-US" sz="1400"/>
              <a:t>255.255.255.0</a:t>
            </a:r>
          </a:p>
          <a:p>
            <a:pPr algn="ctr"/>
            <a:r>
              <a:rPr lang="en-US" sz="1400"/>
              <a:t>139.87.30.0</a:t>
            </a:r>
          </a:p>
        </p:txBody>
      </p:sp>
      <p:sp>
        <p:nvSpPr>
          <p:cNvPr id="15370" name="Text Box 17"/>
          <p:cNvSpPr txBox="1">
            <a:spLocks noChangeArrowheads="1"/>
          </p:cNvSpPr>
          <p:nvPr/>
        </p:nvSpPr>
        <p:spPr bwMode="auto">
          <a:xfrm>
            <a:off x="4251325" y="4191000"/>
            <a:ext cx="7159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normAutofit fontScale="54166"/>
          </a:bodyPr>
          <a:lstStyle/>
          <a:p>
            <a:pPr algn="ctr"/>
            <a:r>
              <a:rPr lang="en-US" sz="1400"/>
              <a:t>Gestor de tráfico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9655"/>
          </a:bodyPr>
          <a:lstStyle/>
          <a:p>
            <a:pPr eaLnBrk="1" hangingPunct="1"/>
            <a:r>
              <a:rPr lang="en-US" smtClean="0"/>
              <a:t>La entrada de la falta</a:t>
            </a:r>
          </a:p>
        </p:txBody>
      </p:sp>
      <p:pic>
        <p:nvPicPr>
          <p:cNvPr id="16387" name="Picture 6" descr="6b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8150" y="1606550"/>
            <a:ext cx="5727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2286000" y="4953000"/>
            <a:ext cx="121761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139.87.10.10</a:t>
            </a: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4421188" y="3641725"/>
            <a:ext cx="1119187" cy="7302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normAutofit fontScale="54166"/>
          </a:bodyPr>
          <a:lstStyle/>
          <a:p>
            <a:pPr algn="ctr"/>
            <a:r>
              <a:rPr lang="en-US" sz="1400"/>
              <a:t>Gestor de tráfico</a:t>
            </a:r>
          </a:p>
          <a:p>
            <a:pPr algn="ctr"/>
            <a:r>
              <a:rPr lang="en-US" sz="1400"/>
              <a:t>139.87.10.1</a:t>
            </a:r>
          </a:p>
          <a:p>
            <a:pPr algn="ctr"/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69387"/>
          </a:bodyPr>
          <a:lstStyle/>
          <a:p>
            <a:pPr eaLnBrk="1" hangingPunct="1"/>
            <a:r>
              <a:rPr lang="en-US" smtClean="0"/>
              <a:t>Reglas de la asignación de la dirección IP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4724400" y="2530475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17412" name="Picture 7" descr="6b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9850" y="2200275"/>
            <a:ext cx="646271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8" descr="3"/>
          <p:cNvPicPr>
            <a:picLocks noChangeAspect="1" noChangeArrowheads="1"/>
          </p:cNvPicPr>
          <p:nvPr/>
        </p:nvPicPr>
        <p:blipFill>
          <a:blip r:embed="rId4"/>
          <a:srcRect l="42479" r="44868" b="74806"/>
          <a:stretch>
            <a:fillRect/>
          </a:stretch>
        </p:blipFill>
        <p:spPr bwMode="auto">
          <a:xfrm>
            <a:off x="4191000" y="1208088"/>
            <a:ext cx="10668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4206875" y="2301875"/>
            <a:ext cx="7572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TCP/IP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1905000" y="5464175"/>
            <a:ext cx="1316038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139.80.100.20</a:t>
            </a:r>
          </a:p>
          <a:p>
            <a:pPr algn="ctr"/>
            <a:r>
              <a:rPr lang="en-US" sz="1400"/>
              <a:t>255.255.0.0</a:t>
            </a: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5943600" y="5464175"/>
            <a:ext cx="1217613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139.90.50.10</a:t>
            </a:r>
          </a:p>
          <a:p>
            <a:pPr algn="ctr"/>
            <a:r>
              <a:rPr lang="en-US" sz="1400"/>
              <a:t>255.255.0.0</a:t>
            </a:r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1905000" y="3317875"/>
            <a:ext cx="1316038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139.80.100.10</a:t>
            </a:r>
          </a:p>
          <a:p>
            <a:pPr algn="ctr"/>
            <a:r>
              <a:rPr lang="en-US" sz="1400"/>
              <a:t>255.255.0.0</a:t>
            </a:r>
          </a:p>
        </p:txBody>
      </p:sp>
      <p:sp>
        <p:nvSpPr>
          <p:cNvPr id="17418" name="Text Box 13"/>
          <p:cNvSpPr txBox="1">
            <a:spLocks noChangeArrowheads="1"/>
          </p:cNvSpPr>
          <p:nvPr/>
        </p:nvSpPr>
        <p:spPr bwMode="auto">
          <a:xfrm>
            <a:off x="5943600" y="3330575"/>
            <a:ext cx="1316038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139.90.100.10</a:t>
            </a:r>
          </a:p>
          <a:p>
            <a:pPr algn="ctr"/>
            <a:r>
              <a:rPr lang="en-US" sz="1400"/>
              <a:t>255.255.0.0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4276725" y="4179888"/>
            <a:ext cx="715963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normAutofit fontScale="54166"/>
          </a:bodyPr>
          <a:lstStyle/>
          <a:p>
            <a:r>
              <a:rPr lang="en-US" sz="1400"/>
              <a:t>Gestor de tráfico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 ICANN</a:t>
            </a:r>
          </a:p>
        </p:txBody>
      </p:sp>
      <p:sp>
        <p:nvSpPr>
          <p:cNvPr id="18435" name="Rectangle 1029"/>
          <p:cNvSpPr>
            <a:spLocks noChangeArrowheads="1"/>
          </p:cNvSpPr>
          <p:nvPr/>
        </p:nvSpPr>
        <p:spPr bwMode="auto">
          <a:xfrm>
            <a:off x="4687888" y="2355850"/>
            <a:ext cx="1143000" cy="5334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18436" name="Picture 1030" descr="ican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8838" y="2292350"/>
            <a:ext cx="481330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Text Box 1031"/>
          <p:cNvSpPr txBox="1">
            <a:spLocks noChangeArrowheads="1"/>
          </p:cNvSpPr>
          <p:nvPr/>
        </p:nvSpPr>
        <p:spPr bwMode="auto">
          <a:xfrm>
            <a:off x="4243388" y="2393950"/>
            <a:ext cx="738187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ICANN</a:t>
            </a:r>
          </a:p>
        </p:txBody>
      </p:sp>
      <p:sp>
        <p:nvSpPr>
          <p:cNvPr id="18438" name="Text Box 1032"/>
          <p:cNvSpPr txBox="1">
            <a:spLocks noChangeArrowheads="1"/>
          </p:cNvSpPr>
          <p:nvPr/>
        </p:nvSpPr>
        <p:spPr bwMode="auto">
          <a:xfrm>
            <a:off x="2097088" y="4146550"/>
            <a:ext cx="102076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139.80.0.0</a:t>
            </a:r>
          </a:p>
        </p:txBody>
      </p:sp>
      <p:sp>
        <p:nvSpPr>
          <p:cNvPr id="18439" name="Text Box 1033"/>
          <p:cNvSpPr txBox="1">
            <a:spLocks noChangeArrowheads="1"/>
          </p:cNvSpPr>
          <p:nvPr/>
        </p:nvSpPr>
        <p:spPr bwMode="auto">
          <a:xfrm>
            <a:off x="5830888" y="4146550"/>
            <a:ext cx="1217612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208.123.45.0</a:t>
            </a:r>
          </a:p>
        </p:txBody>
      </p:sp>
      <p:sp>
        <p:nvSpPr>
          <p:cNvPr id="18440" name="Line 1036"/>
          <p:cNvSpPr>
            <a:spLocks noChangeShapeType="1"/>
          </p:cNvSpPr>
          <p:nvPr/>
        </p:nvSpPr>
        <p:spPr bwMode="auto">
          <a:xfrm flipH="1">
            <a:off x="2674938" y="254635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441" name="Line 1037"/>
          <p:cNvSpPr>
            <a:spLocks noChangeShapeType="1"/>
          </p:cNvSpPr>
          <p:nvPr/>
        </p:nvSpPr>
        <p:spPr bwMode="auto">
          <a:xfrm flipH="1">
            <a:off x="5043488" y="254635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442" name="Line 1038"/>
          <p:cNvSpPr>
            <a:spLocks noChangeShapeType="1"/>
          </p:cNvSpPr>
          <p:nvPr/>
        </p:nvSpPr>
        <p:spPr bwMode="auto">
          <a:xfrm>
            <a:off x="2687638" y="25527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8443" name="Line 1039"/>
          <p:cNvSpPr>
            <a:spLocks noChangeShapeType="1"/>
          </p:cNvSpPr>
          <p:nvPr/>
        </p:nvSpPr>
        <p:spPr bwMode="auto">
          <a:xfrm>
            <a:off x="6484938" y="2546350"/>
            <a:ext cx="0" cy="1028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78125"/>
          </a:bodyPr>
          <a:lstStyle/>
          <a:p>
            <a:pPr eaLnBrk="1" hangingPunct="1"/>
            <a:r>
              <a:rPr lang="en-US" smtClean="0"/>
              <a:t>Clases de la dirección IP</a:t>
            </a:r>
          </a:p>
        </p:txBody>
      </p:sp>
      <p:graphicFrame>
        <p:nvGraphicFramePr>
          <p:cNvPr id="3" name="Group 194"/>
          <p:cNvGraphicFramePr>
            <a:graphicFrameLocks noGrp="1"/>
          </p:cNvGraphicFramePr>
          <p:nvPr>
            <p:ph idx="1"/>
          </p:nvPr>
        </p:nvGraphicFramePr>
        <p:xfrm>
          <a:off x="469900" y="1917700"/>
          <a:ext cx="8229600" cy="3459163"/>
        </p:xfrm>
        <a:graphic>
          <a:graphicData uri="http://schemas.openxmlformats.org/drawingml/2006/table">
            <a:tbl>
              <a:tblPr/>
              <a:tblGrid>
                <a:gridCol w="1414463"/>
                <a:gridCol w="1727200"/>
                <a:gridCol w="1963737"/>
                <a:gridCol w="312420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Clase de la dirección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rgbClr val="6B6BB5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Variedad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rgbClr val="6B6BB5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Máscara de la subred de la falta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rgbClr val="6B6BB5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Redes/Nodos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50000">
                          <a:srgbClr val="6B6BB5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1.0.0.0 a 127.255.255.255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255.0.0.0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 redes de hasta 16,777,214 nodos cada uno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128.0.0.0 a 191.255. 255.255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255.255.0.0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16,382 redes de hasta 65,534 nodos cada uno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192.0.0.0 a 223.255.255.255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255.255.255.0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2,097,150 redes de hasta 254 nodos cada uno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224.0.0.0 a 239.255.255.255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Ninguno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Todos los miembros de la sesión de multimolde comparten la misma Dirección IP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Clase 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240.0.0.0 a 255.255.255.255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Ninguno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99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Estrictamente con objetivos de experimentación e investigación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BFD6FF"/>
                        </a:gs>
                        <a:gs pos="50000">
                          <a:srgbClr val="CFE0FF"/>
                        </a:gs>
                        <a:gs pos="100000">
                          <a:srgbClr val="BFD6FF"/>
                        </a:gs>
                      </a:gsLst>
                      <a:lin ang="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Nonroutable privado se dirige</a:t>
            </a: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1524000" y="2054225"/>
            <a:ext cx="60960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Char char="q"/>
            </a:pPr>
            <a:endParaRPr lang="en-US"/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US"/>
              <a:t>10.0.0.0 a 10.255.255.255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n-US"/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US"/>
              <a:t>172.16.0.0 a 172.31.255.255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n-US"/>
          </a:p>
          <a:p>
            <a:pPr marL="342900" indent="-342900" eaLnBrk="0" hangingPunct="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US"/>
              <a:t>192.168.0.0 a 192.168.255.255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4000"/>
          </a:bodyPr>
          <a:lstStyle/>
          <a:p>
            <a:pPr eaLnBrk="1" hangingPunct="1"/>
            <a:r>
              <a:rPr lang="en-US" smtClean="0"/>
              <a:t>Subredes de TCP/IP</a:t>
            </a:r>
          </a:p>
        </p:txBody>
      </p:sp>
      <p:grpSp>
        <p:nvGrpSpPr>
          <p:cNvPr id="21507" name="Group 14"/>
          <p:cNvGrpSpPr>
            <a:grpSpLocks/>
          </p:cNvGrpSpPr>
          <p:nvPr/>
        </p:nvGrpSpPr>
        <p:grpSpPr bwMode="auto">
          <a:xfrm>
            <a:off x="279400" y="2133600"/>
            <a:ext cx="8839200" cy="2590800"/>
            <a:chOff x="144" y="1344"/>
            <a:chExt cx="5568" cy="1632"/>
          </a:xfrm>
        </p:grpSpPr>
        <p:pic>
          <p:nvPicPr>
            <p:cNvPr id="21508" name="Picture 7" descr="tcp_ip"/>
            <p:cNvPicPr>
              <a:picLocks noChangeAspect="1" noChangeArrowheads="1"/>
            </p:cNvPicPr>
            <p:nvPr/>
          </p:nvPicPr>
          <p:blipFill>
            <a:blip r:embed="rId3"/>
            <a:srcRect t="-15494" r="-3590" b="19719"/>
            <a:stretch>
              <a:fillRect/>
            </a:stretch>
          </p:blipFill>
          <p:spPr bwMode="auto">
            <a:xfrm>
              <a:off x="144" y="1344"/>
              <a:ext cx="5568" cy="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09" name="Text Box 8"/>
            <p:cNvSpPr txBox="1">
              <a:spLocks noChangeArrowheads="1"/>
            </p:cNvSpPr>
            <p:nvPr/>
          </p:nvSpPr>
          <p:spPr bwMode="auto">
            <a:xfrm>
              <a:off x="2448" y="1920"/>
              <a:ext cx="807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203.175.10.0</a:t>
              </a:r>
              <a:r>
                <a:rPr lang="en-US"/>
                <a:t> </a:t>
              </a:r>
            </a:p>
          </p:txBody>
        </p:sp>
        <p:sp>
          <p:nvSpPr>
            <p:cNvPr id="21510" name="Text Box 9"/>
            <p:cNvSpPr txBox="1">
              <a:spLocks noChangeArrowheads="1"/>
            </p:cNvSpPr>
            <p:nvPr/>
          </p:nvSpPr>
          <p:spPr bwMode="auto">
            <a:xfrm>
              <a:off x="325" y="2304"/>
              <a:ext cx="9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203.175.10.1 - 62</a:t>
              </a:r>
            </a:p>
          </p:txBody>
        </p:sp>
        <p:sp>
          <p:nvSpPr>
            <p:cNvPr id="21511" name="Text Box 10"/>
            <p:cNvSpPr txBox="1">
              <a:spLocks noChangeArrowheads="1"/>
            </p:cNvSpPr>
            <p:nvPr/>
          </p:nvSpPr>
          <p:spPr bwMode="auto">
            <a:xfrm>
              <a:off x="325" y="2688"/>
              <a:ext cx="9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255.255.255.192</a:t>
              </a:r>
            </a:p>
          </p:txBody>
        </p:sp>
        <p:sp>
          <p:nvSpPr>
            <p:cNvPr id="21512" name="Text Box 12"/>
            <p:cNvSpPr txBox="1">
              <a:spLocks noChangeArrowheads="1"/>
            </p:cNvSpPr>
            <p:nvPr/>
          </p:nvSpPr>
          <p:spPr bwMode="auto">
            <a:xfrm>
              <a:off x="1622" y="2304"/>
              <a:ext cx="111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203.175.10.65 - 126</a:t>
              </a:r>
            </a:p>
          </p:txBody>
        </p:sp>
        <p:sp>
          <p:nvSpPr>
            <p:cNvPr id="21513" name="Text Box 13"/>
            <p:cNvSpPr txBox="1">
              <a:spLocks noChangeArrowheads="1"/>
            </p:cNvSpPr>
            <p:nvPr/>
          </p:nvSpPr>
          <p:spPr bwMode="auto">
            <a:xfrm>
              <a:off x="2940" y="2304"/>
              <a:ext cx="117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203.175.10.128 - 190</a:t>
              </a:r>
            </a:p>
          </p:txBody>
        </p:sp>
        <p:sp>
          <p:nvSpPr>
            <p:cNvPr id="21514" name="Text Box 22"/>
            <p:cNvSpPr txBox="1">
              <a:spLocks noChangeArrowheads="1"/>
            </p:cNvSpPr>
            <p:nvPr/>
          </p:nvSpPr>
          <p:spPr bwMode="auto">
            <a:xfrm>
              <a:off x="1685" y="2688"/>
              <a:ext cx="9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255.255.255.192</a:t>
              </a:r>
            </a:p>
          </p:txBody>
        </p:sp>
        <p:sp>
          <p:nvSpPr>
            <p:cNvPr id="21515" name="Text Box 23"/>
            <p:cNvSpPr txBox="1">
              <a:spLocks noChangeArrowheads="1"/>
            </p:cNvSpPr>
            <p:nvPr/>
          </p:nvSpPr>
          <p:spPr bwMode="auto">
            <a:xfrm>
              <a:off x="3033" y="2688"/>
              <a:ext cx="9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255.255.255.192</a:t>
              </a:r>
            </a:p>
          </p:txBody>
        </p:sp>
        <p:sp>
          <p:nvSpPr>
            <p:cNvPr id="21516" name="Text Box 29"/>
            <p:cNvSpPr txBox="1">
              <a:spLocks noChangeArrowheads="1"/>
            </p:cNvSpPr>
            <p:nvPr/>
          </p:nvSpPr>
          <p:spPr bwMode="auto">
            <a:xfrm>
              <a:off x="4296" y="2304"/>
              <a:ext cx="117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203.175.10.193 - 254</a:t>
              </a:r>
            </a:p>
          </p:txBody>
        </p:sp>
        <p:sp>
          <p:nvSpPr>
            <p:cNvPr id="21517" name="Text Box 31"/>
            <p:cNvSpPr txBox="1">
              <a:spLocks noChangeArrowheads="1"/>
            </p:cNvSpPr>
            <p:nvPr/>
          </p:nvSpPr>
          <p:spPr bwMode="auto">
            <a:xfrm>
              <a:off x="4389" y="2688"/>
              <a:ext cx="9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255.255.255.192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8461"/>
          </a:bodyPr>
          <a:lstStyle/>
          <a:p>
            <a:pPr eaLnBrk="1" hangingPunct="1"/>
            <a:r>
              <a:rPr lang="en-US" smtClean="0"/>
              <a:t>Protocolo de la red</a:t>
            </a:r>
          </a:p>
        </p:txBody>
      </p:sp>
      <p:pic>
        <p:nvPicPr>
          <p:cNvPr id="4099" name="Picture 5" descr="1"/>
          <p:cNvPicPr>
            <a:picLocks noChangeAspect="1" noChangeArrowheads="1"/>
          </p:cNvPicPr>
          <p:nvPr/>
        </p:nvPicPr>
        <p:blipFill>
          <a:blip r:embed="rId2"/>
          <a:srcRect t="44609"/>
          <a:stretch>
            <a:fillRect/>
          </a:stretch>
        </p:blipFill>
        <p:spPr bwMode="auto">
          <a:xfrm>
            <a:off x="609600" y="3108325"/>
            <a:ext cx="7783513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Line 7"/>
          <p:cNvSpPr>
            <a:spLocks noChangeShapeType="1"/>
          </p:cNvSpPr>
          <p:nvPr/>
        </p:nvSpPr>
        <p:spPr bwMode="auto">
          <a:xfrm>
            <a:off x="4883150" y="2959100"/>
            <a:ext cx="238125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4101" name="Line 8"/>
          <p:cNvSpPr>
            <a:spLocks noChangeShapeType="1"/>
          </p:cNvSpPr>
          <p:nvPr/>
        </p:nvSpPr>
        <p:spPr bwMode="auto">
          <a:xfrm flipH="1">
            <a:off x="3838575" y="2959100"/>
            <a:ext cx="238125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pic>
        <p:nvPicPr>
          <p:cNvPr id="4102" name="Picture 9" descr="1"/>
          <p:cNvPicPr>
            <a:picLocks noChangeAspect="1" noChangeArrowheads="1"/>
          </p:cNvPicPr>
          <p:nvPr/>
        </p:nvPicPr>
        <p:blipFill>
          <a:blip r:embed="rId2"/>
          <a:srcRect l="41199" r="43137" b="64313"/>
          <a:stretch>
            <a:fillRect/>
          </a:stretch>
        </p:blipFill>
        <p:spPr bwMode="auto">
          <a:xfrm>
            <a:off x="3816350" y="127952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3587750" y="2408238"/>
            <a:ext cx="1676400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88461"/>
          </a:bodyPr>
          <a:lstStyle/>
          <a:p>
            <a:pPr algn="ctr"/>
            <a:r>
              <a:rPr lang="en-US" sz="1400"/>
              <a:t>Común </a:t>
            </a:r>
          </a:p>
          <a:p>
            <a:pPr algn="ctr"/>
            <a:r>
              <a:rPr lang="en-US" sz="1400"/>
              <a:t>protocolo de la red</a:t>
            </a:r>
          </a:p>
        </p:txBody>
      </p:sp>
      <p:pic>
        <p:nvPicPr>
          <p:cNvPr id="4104" name="Picture 11" descr="pack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4600" y="4710113"/>
            <a:ext cx="1270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Line 13"/>
          <p:cNvSpPr>
            <a:spLocks noChangeShapeType="1"/>
          </p:cNvSpPr>
          <p:nvPr/>
        </p:nvSpPr>
        <p:spPr bwMode="auto">
          <a:xfrm flipV="1">
            <a:off x="4419600" y="4957763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543300" y="5305425"/>
            <a:ext cx="1797050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75000"/>
          </a:bodyPr>
          <a:lstStyle/>
          <a:p>
            <a:pPr algn="ctr">
              <a:defRPr/>
            </a:pPr>
            <a:r>
              <a:rPr lang="en-US" sz="1200" b="1"/>
              <a:t>Paquetes de datos de formatos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72972"/>
          </a:bodyPr>
          <a:lstStyle/>
          <a:p>
            <a:pPr eaLnBrk="1" hangingPunct="1"/>
            <a:r>
              <a:rPr lang="en-US" smtClean="0"/>
              <a:t>Una máscara subneta de encargo</a:t>
            </a:r>
          </a:p>
        </p:txBody>
      </p:sp>
      <p:grpSp>
        <p:nvGrpSpPr>
          <p:cNvPr id="22531" name="Group 24"/>
          <p:cNvGrpSpPr>
            <a:grpSpLocks/>
          </p:cNvGrpSpPr>
          <p:nvPr/>
        </p:nvGrpSpPr>
        <p:grpSpPr bwMode="auto">
          <a:xfrm>
            <a:off x="1185863" y="2125663"/>
            <a:ext cx="6772275" cy="2606675"/>
            <a:chOff x="576" y="1344"/>
            <a:chExt cx="4266" cy="1642"/>
          </a:xfrm>
        </p:grpSpPr>
        <p:sp>
          <p:nvSpPr>
            <p:cNvPr id="22532" name="Text Box 7"/>
            <p:cNvSpPr txBox="1">
              <a:spLocks noChangeArrowheads="1"/>
            </p:cNvSpPr>
            <p:nvPr/>
          </p:nvSpPr>
          <p:spPr bwMode="auto">
            <a:xfrm>
              <a:off x="1926" y="1344"/>
              <a:ext cx="2916" cy="126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cs typeface="Arial" charset="0"/>
                </a:rPr>
                <a:t>203.175.10.0</a:t>
              </a:r>
            </a:p>
            <a:p>
              <a:endParaRPr lang="en-US">
                <a:solidFill>
                  <a:srgbClr val="000000"/>
                </a:solidFill>
                <a:cs typeface="Arial" charset="0"/>
              </a:endParaRPr>
            </a:p>
            <a:p>
              <a:r>
                <a:rPr lang="en-US">
                  <a:solidFill>
                    <a:srgbClr val="000000"/>
                  </a:solidFill>
                  <a:cs typeface="Arial" charset="0"/>
                </a:rPr>
                <a:t>11001011.10101111.00001010.00000000</a:t>
              </a:r>
            </a:p>
            <a:p>
              <a:r>
                <a:rPr lang="en-US">
                  <a:solidFill>
                    <a:srgbClr val="000000"/>
                  </a:solidFill>
                  <a:cs typeface="Arial" charset="0"/>
                </a:rPr>
                <a:t> </a:t>
              </a:r>
              <a:endParaRPr lang="en-US">
                <a:cs typeface="Times New Roman" pitchFamily="18" charset="0"/>
              </a:endParaRPr>
            </a:p>
            <a:p>
              <a:r>
                <a:rPr lang="en-US">
                  <a:solidFill>
                    <a:srgbClr val="000000"/>
                  </a:solidFill>
                  <a:cs typeface="Arial" charset="0"/>
                </a:rPr>
                <a:t>255.255.255.192</a:t>
              </a:r>
            </a:p>
            <a:p>
              <a:r>
                <a:rPr lang="en-US">
                  <a:solidFill>
                    <a:srgbClr val="000000"/>
                  </a:solidFill>
                  <a:cs typeface="Arial" charset="0"/>
                </a:rPr>
                <a:t> </a:t>
              </a:r>
              <a:endParaRPr lang="en-US">
                <a:cs typeface="Times New Roman" pitchFamily="18" charset="0"/>
              </a:endParaRPr>
            </a:p>
            <a:p>
              <a:r>
                <a:rPr lang="en-US">
                  <a:solidFill>
                    <a:srgbClr val="000000"/>
                  </a:solidFill>
                  <a:cs typeface="Times New Roman" pitchFamily="18" charset="0"/>
                </a:rPr>
                <a:t>11111111.111111111.11111111.11000000 </a:t>
              </a:r>
            </a:p>
          </p:txBody>
        </p:sp>
        <p:sp>
          <p:nvSpPr>
            <p:cNvPr id="22533" name="AutoShape 10"/>
            <p:cNvSpPr>
              <a:spLocks/>
            </p:cNvSpPr>
            <p:nvPr/>
          </p:nvSpPr>
          <p:spPr bwMode="auto">
            <a:xfrm rot="10800000">
              <a:off x="1833" y="1365"/>
              <a:ext cx="140" cy="528"/>
            </a:xfrm>
            <a:prstGeom prst="rightBrace">
              <a:avLst>
                <a:gd name="adj1" fmla="val 3142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fr-FR"/>
            </a:p>
          </p:txBody>
        </p:sp>
        <p:sp>
          <p:nvSpPr>
            <p:cNvPr id="22534" name="Line 13"/>
            <p:cNvSpPr>
              <a:spLocks noChangeShapeType="1"/>
            </p:cNvSpPr>
            <p:nvPr/>
          </p:nvSpPr>
          <p:spPr bwMode="auto">
            <a:xfrm flipV="1">
              <a:off x="4152" y="2565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35" name="AutoShape 14"/>
            <p:cNvSpPr>
              <a:spLocks/>
            </p:cNvSpPr>
            <p:nvPr/>
          </p:nvSpPr>
          <p:spPr bwMode="auto">
            <a:xfrm rot="10800000">
              <a:off x="1833" y="2049"/>
              <a:ext cx="140" cy="528"/>
            </a:xfrm>
            <a:prstGeom prst="rightBrace">
              <a:avLst>
                <a:gd name="adj1" fmla="val 3142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fr-FR"/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3744" y="2805"/>
              <a:ext cx="816" cy="18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62500"/>
            </a:bodyPr>
            <a:lstStyle/>
            <a:p>
              <a:pPr algn="ctr">
                <a:defRPr/>
              </a:pPr>
              <a:r>
                <a:rPr lang="en-US" sz="1200" b="1"/>
                <a:t>Trozos tomados a préstamo</a:t>
              </a:r>
            </a:p>
          </p:txBody>
        </p:sp>
        <p:sp>
          <p:nvSpPr>
            <p:cNvPr id="22537" name="Line 22"/>
            <p:cNvSpPr>
              <a:spLocks noChangeShapeType="1"/>
            </p:cNvSpPr>
            <p:nvPr/>
          </p:nvSpPr>
          <p:spPr bwMode="auto">
            <a:xfrm>
              <a:off x="1496" y="2314"/>
              <a:ext cx="3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38" name="Line 23"/>
            <p:cNvSpPr>
              <a:spLocks noChangeShapeType="1"/>
            </p:cNvSpPr>
            <p:nvPr/>
          </p:nvSpPr>
          <p:spPr bwMode="auto">
            <a:xfrm>
              <a:off x="1496" y="1627"/>
              <a:ext cx="3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576" y="1479"/>
              <a:ext cx="966" cy="296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75000"/>
            </a:bodyPr>
            <a:lstStyle/>
            <a:p>
              <a:pPr algn="ctr">
                <a:defRPr/>
              </a:pPr>
              <a:r>
                <a:rPr lang="en-US" sz="1200" b="1"/>
                <a:t>Dirección de la red de la clase C</a:t>
              </a: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576" y="2166"/>
              <a:ext cx="966" cy="296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75757"/>
            </a:bodyPr>
            <a:lstStyle/>
            <a:p>
              <a:pPr algn="ctr">
                <a:defRPr/>
              </a:pPr>
              <a:r>
                <a:rPr lang="en-US" sz="1200" b="1"/>
                <a:t>Máscara subneta de encargo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5714"/>
          </a:bodyPr>
          <a:lstStyle/>
          <a:p>
            <a:pPr eaLnBrk="1" hangingPunct="1"/>
            <a:r>
              <a:rPr lang="en-US" smtClean="0"/>
              <a:t>Limitaciones de direcciones IP de la falta</a:t>
            </a:r>
          </a:p>
        </p:txBody>
      </p:sp>
      <p:grpSp>
        <p:nvGrpSpPr>
          <p:cNvPr id="23555" name="Group 50"/>
          <p:cNvGrpSpPr>
            <a:grpSpLocks/>
          </p:cNvGrpSpPr>
          <p:nvPr/>
        </p:nvGrpSpPr>
        <p:grpSpPr bwMode="auto">
          <a:xfrm>
            <a:off x="952500" y="1851025"/>
            <a:ext cx="7239000" cy="3155950"/>
            <a:chOff x="672" y="1166"/>
            <a:chExt cx="4560" cy="1988"/>
          </a:xfrm>
        </p:grpSpPr>
        <p:pic>
          <p:nvPicPr>
            <p:cNvPr id="23556" name="Picture 4" descr="06d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1186"/>
              <a:ext cx="1904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1384" y="2962"/>
              <a:ext cx="50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Clase B</a:t>
              </a:r>
            </a:p>
          </p:txBody>
        </p:sp>
        <p:sp>
          <p:nvSpPr>
            <p:cNvPr id="23558" name="Rectangle 8"/>
            <p:cNvSpPr>
              <a:spLocks noChangeArrowheads="1"/>
            </p:cNvSpPr>
            <p:nvPr/>
          </p:nvSpPr>
          <p:spPr bwMode="auto">
            <a:xfrm>
              <a:off x="3360" y="2778"/>
              <a:ext cx="720" cy="116"/>
            </a:xfrm>
            <a:prstGeom prst="rect">
              <a:avLst/>
            </a:prstGeom>
            <a:solidFill>
              <a:srgbClr val="FF9900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59" name="Rectangle 9"/>
            <p:cNvSpPr>
              <a:spLocks noChangeArrowheads="1"/>
            </p:cNvSpPr>
            <p:nvPr/>
          </p:nvSpPr>
          <p:spPr bwMode="auto">
            <a:xfrm>
              <a:off x="3360" y="1282"/>
              <a:ext cx="720" cy="161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3560" name="Text Box 11"/>
            <p:cNvSpPr txBox="1">
              <a:spLocks noChangeArrowheads="1"/>
            </p:cNvSpPr>
            <p:nvPr/>
          </p:nvSpPr>
          <p:spPr bwMode="auto">
            <a:xfrm>
              <a:off x="2484" y="1166"/>
              <a:ext cx="72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  <a:cs typeface="Times New Roman" pitchFamily="18" charset="0"/>
                </a:rPr>
                <a:t>65,534</a:t>
              </a:r>
              <a:r>
                <a:rPr lang="en-US" sz="14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</a:p>
          </p:txBody>
        </p:sp>
        <p:sp>
          <p:nvSpPr>
            <p:cNvPr id="23561" name="Text Box 12"/>
            <p:cNvSpPr txBox="1">
              <a:spLocks noChangeArrowheads="1"/>
            </p:cNvSpPr>
            <p:nvPr/>
          </p:nvSpPr>
          <p:spPr bwMode="auto">
            <a:xfrm>
              <a:off x="3482" y="2962"/>
              <a:ext cx="50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Clase B</a:t>
              </a:r>
            </a:p>
          </p:txBody>
        </p:sp>
        <p:sp>
          <p:nvSpPr>
            <p:cNvPr id="23562" name="Line 13"/>
            <p:cNvSpPr>
              <a:spLocks noChangeShapeType="1"/>
            </p:cNvSpPr>
            <p:nvPr/>
          </p:nvSpPr>
          <p:spPr bwMode="auto">
            <a:xfrm flipH="1">
              <a:off x="3176" y="128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63" name="Line 15"/>
            <p:cNvSpPr>
              <a:spLocks noChangeShapeType="1"/>
            </p:cNvSpPr>
            <p:nvPr/>
          </p:nvSpPr>
          <p:spPr bwMode="auto">
            <a:xfrm flipH="1">
              <a:off x="3176" y="2890"/>
              <a:ext cx="1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64" name="Text Box 16"/>
            <p:cNvSpPr txBox="1">
              <a:spLocks noChangeArrowheads="1"/>
            </p:cNvSpPr>
            <p:nvPr/>
          </p:nvSpPr>
          <p:spPr bwMode="auto">
            <a:xfrm>
              <a:off x="3360" y="2738"/>
              <a:ext cx="72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cs typeface="Times New Roman" pitchFamily="18" charset="0"/>
                </a:rPr>
                <a:t>300</a:t>
              </a:r>
              <a:r>
                <a:rPr lang="en-US" sz="14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</a:p>
          </p:txBody>
        </p:sp>
        <p:sp>
          <p:nvSpPr>
            <p:cNvPr id="23565" name="Line 17"/>
            <p:cNvSpPr>
              <a:spLocks noChangeShapeType="1"/>
            </p:cNvSpPr>
            <p:nvPr/>
          </p:nvSpPr>
          <p:spPr bwMode="auto">
            <a:xfrm flipH="1">
              <a:off x="3176" y="1690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66" name="Line 19"/>
            <p:cNvSpPr>
              <a:spLocks noChangeShapeType="1"/>
            </p:cNvSpPr>
            <p:nvPr/>
          </p:nvSpPr>
          <p:spPr bwMode="auto">
            <a:xfrm flipH="1">
              <a:off x="3176" y="1762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67" name="Line 21"/>
            <p:cNvSpPr>
              <a:spLocks noChangeShapeType="1"/>
            </p:cNvSpPr>
            <p:nvPr/>
          </p:nvSpPr>
          <p:spPr bwMode="auto">
            <a:xfrm flipH="1">
              <a:off x="3176" y="1834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68" name="Line 23"/>
            <p:cNvSpPr>
              <a:spLocks noChangeShapeType="1"/>
            </p:cNvSpPr>
            <p:nvPr/>
          </p:nvSpPr>
          <p:spPr bwMode="auto">
            <a:xfrm flipH="1">
              <a:off x="3176" y="1906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69" name="Line 24"/>
            <p:cNvSpPr>
              <a:spLocks noChangeShapeType="1"/>
            </p:cNvSpPr>
            <p:nvPr/>
          </p:nvSpPr>
          <p:spPr bwMode="auto">
            <a:xfrm flipH="1">
              <a:off x="3176" y="1978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0" name="Line 26"/>
            <p:cNvSpPr>
              <a:spLocks noChangeShapeType="1"/>
            </p:cNvSpPr>
            <p:nvPr/>
          </p:nvSpPr>
          <p:spPr bwMode="auto">
            <a:xfrm flipH="1">
              <a:off x="3176" y="2050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1" name="Line 27"/>
            <p:cNvSpPr>
              <a:spLocks noChangeShapeType="1"/>
            </p:cNvSpPr>
            <p:nvPr/>
          </p:nvSpPr>
          <p:spPr bwMode="auto">
            <a:xfrm flipH="1">
              <a:off x="3176" y="2122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2" name="Line 28"/>
            <p:cNvSpPr>
              <a:spLocks noChangeShapeType="1"/>
            </p:cNvSpPr>
            <p:nvPr/>
          </p:nvSpPr>
          <p:spPr bwMode="auto">
            <a:xfrm flipH="1">
              <a:off x="3176" y="2194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3" name="Line 29"/>
            <p:cNvSpPr>
              <a:spLocks noChangeShapeType="1"/>
            </p:cNvSpPr>
            <p:nvPr/>
          </p:nvSpPr>
          <p:spPr bwMode="auto">
            <a:xfrm flipH="1">
              <a:off x="3176" y="2266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4" name="Line 31"/>
            <p:cNvSpPr>
              <a:spLocks noChangeShapeType="1"/>
            </p:cNvSpPr>
            <p:nvPr/>
          </p:nvSpPr>
          <p:spPr bwMode="auto">
            <a:xfrm flipH="1">
              <a:off x="3176" y="2338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5" name="Line 32"/>
            <p:cNvSpPr>
              <a:spLocks noChangeShapeType="1"/>
            </p:cNvSpPr>
            <p:nvPr/>
          </p:nvSpPr>
          <p:spPr bwMode="auto">
            <a:xfrm flipH="1">
              <a:off x="3176" y="2410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6" name="Line 33"/>
            <p:cNvSpPr>
              <a:spLocks noChangeShapeType="1"/>
            </p:cNvSpPr>
            <p:nvPr/>
          </p:nvSpPr>
          <p:spPr bwMode="auto">
            <a:xfrm flipH="1">
              <a:off x="3176" y="2482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7" name="Line 34"/>
            <p:cNvSpPr>
              <a:spLocks noChangeShapeType="1"/>
            </p:cNvSpPr>
            <p:nvPr/>
          </p:nvSpPr>
          <p:spPr bwMode="auto">
            <a:xfrm flipH="1">
              <a:off x="3176" y="2554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8" name="Line 35"/>
            <p:cNvSpPr>
              <a:spLocks noChangeShapeType="1"/>
            </p:cNvSpPr>
            <p:nvPr/>
          </p:nvSpPr>
          <p:spPr bwMode="auto">
            <a:xfrm flipH="1">
              <a:off x="3176" y="2626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79" name="Line 36"/>
            <p:cNvSpPr>
              <a:spLocks noChangeShapeType="1"/>
            </p:cNvSpPr>
            <p:nvPr/>
          </p:nvSpPr>
          <p:spPr bwMode="auto">
            <a:xfrm flipH="1">
              <a:off x="3176" y="2698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80" name="Line 37"/>
            <p:cNvSpPr>
              <a:spLocks noChangeShapeType="1"/>
            </p:cNvSpPr>
            <p:nvPr/>
          </p:nvSpPr>
          <p:spPr bwMode="auto">
            <a:xfrm flipH="1">
              <a:off x="3176" y="2770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81" name="Line 38"/>
            <p:cNvSpPr>
              <a:spLocks noChangeShapeType="1"/>
            </p:cNvSpPr>
            <p:nvPr/>
          </p:nvSpPr>
          <p:spPr bwMode="auto">
            <a:xfrm flipH="1">
              <a:off x="3176" y="2842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82" name="Text Box 39"/>
            <p:cNvSpPr txBox="1">
              <a:spLocks noChangeArrowheads="1"/>
            </p:cNvSpPr>
            <p:nvPr/>
          </p:nvSpPr>
          <p:spPr bwMode="auto">
            <a:xfrm>
              <a:off x="2484" y="2794"/>
              <a:ext cx="72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1200">
                  <a:solidFill>
                    <a:srgbClr val="000000"/>
                  </a:solidFill>
                  <a:cs typeface="Times New Roman" pitchFamily="18" charset="0"/>
                </a:rPr>
                <a:t>0</a:t>
              </a:r>
              <a:r>
                <a:rPr lang="en-US" sz="14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</a:p>
          </p:txBody>
        </p:sp>
        <p:sp>
          <p:nvSpPr>
            <p:cNvPr id="23583" name="Line 40"/>
            <p:cNvSpPr>
              <a:spLocks noChangeShapeType="1"/>
            </p:cNvSpPr>
            <p:nvPr/>
          </p:nvSpPr>
          <p:spPr bwMode="auto">
            <a:xfrm>
              <a:off x="3176" y="1278"/>
              <a:ext cx="0" cy="16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84" name="Line 42"/>
            <p:cNvSpPr>
              <a:spLocks noChangeShapeType="1"/>
            </p:cNvSpPr>
            <p:nvPr/>
          </p:nvSpPr>
          <p:spPr bwMode="auto">
            <a:xfrm flipH="1">
              <a:off x="3176" y="1330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85" name="Line 43"/>
            <p:cNvSpPr>
              <a:spLocks noChangeShapeType="1"/>
            </p:cNvSpPr>
            <p:nvPr/>
          </p:nvSpPr>
          <p:spPr bwMode="auto">
            <a:xfrm flipH="1">
              <a:off x="3176" y="1402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86" name="Line 44"/>
            <p:cNvSpPr>
              <a:spLocks noChangeShapeType="1"/>
            </p:cNvSpPr>
            <p:nvPr/>
          </p:nvSpPr>
          <p:spPr bwMode="auto">
            <a:xfrm flipH="1">
              <a:off x="3176" y="1474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87" name="Line 45"/>
            <p:cNvSpPr>
              <a:spLocks noChangeShapeType="1"/>
            </p:cNvSpPr>
            <p:nvPr/>
          </p:nvSpPr>
          <p:spPr bwMode="auto">
            <a:xfrm flipH="1">
              <a:off x="3176" y="1546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88" name="Line 46"/>
            <p:cNvSpPr>
              <a:spLocks noChangeShapeType="1"/>
            </p:cNvSpPr>
            <p:nvPr/>
          </p:nvSpPr>
          <p:spPr bwMode="auto">
            <a:xfrm flipH="1">
              <a:off x="3176" y="1618"/>
              <a:ext cx="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89" name="Line 48"/>
            <p:cNvSpPr>
              <a:spLocks noChangeShapeType="1"/>
            </p:cNvSpPr>
            <p:nvPr/>
          </p:nvSpPr>
          <p:spPr bwMode="auto">
            <a:xfrm rot="10800000">
              <a:off x="4102" y="2838"/>
              <a:ext cx="3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6" name="Text Box 48"/>
            <p:cNvSpPr txBox="1">
              <a:spLocks noChangeArrowheads="1"/>
            </p:cNvSpPr>
            <p:nvPr/>
          </p:nvSpPr>
          <p:spPr bwMode="auto">
            <a:xfrm>
              <a:off x="4320" y="2747"/>
              <a:ext cx="864" cy="181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84000"/>
            </a:bodyPr>
            <a:lstStyle/>
            <a:p>
              <a:pPr algn="ctr">
                <a:defRPr/>
              </a:pPr>
              <a:r>
                <a:rPr lang="en-US" sz="1200" b="1"/>
                <a:t>Direcciones usadas</a:t>
              </a:r>
            </a:p>
          </p:txBody>
        </p:sp>
        <p:sp>
          <p:nvSpPr>
            <p:cNvPr id="23591" name="Line 49"/>
            <p:cNvSpPr>
              <a:spLocks noChangeShapeType="1"/>
            </p:cNvSpPr>
            <p:nvPr/>
          </p:nvSpPr>
          <p:spPr bwMode="auto">
            <a:xfrm rot="10800000">
              <a:off x="4102" y="1924"/>
              <a:ext cx="3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Text Box 49"/>
            <p:cNvSpPr txBox="1">
              <a:spLocks noChangeArrowheads="1"/>
            </p:cNvSpPr>
            <p:nvPr/>
          </p:nvSpPr>
          <p:spPr bwMode="auto">
            <a:xfrm>
              <a:off x="4320" y="1776"/>
              <a:ext cx="912" cy="296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878787"/>
              </a:outerShdw>
            </a:effectLst>
          </p:spPr>
          <p:txBody>
            <a:bodyPr>
              <a:normAutofit fontScale="85185"/>
            </a:bodyPr>
            <a:lstStyle/>
            <a:p>
              <a:pPr algn="ctr">
                <a:defRPr/>
              </a:pPr>
              <a:r>
                <a:rPr lang="en-US" sz="1200" b="1"/>
                <a:t>Direcciones gastaron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74137"/>
          </a:bodyPr>
          <a:lstStyle/>
          <a:p>
            <a:pPr eaLnBrk="1" hangingPunct="1"/>
            <a:r>
              <a:rPr lang="en-US" smtClean="0"/>
              <a:t>Máscaras de la subred de longitud variables (VLSMs)</a:t>
            </a:r>
          </a:p>
        </p:txBody>
      </p:sp>
      <p:grpSp>
        <p:nvGrpSpPr>
          <p:cNvPr id="24579" name="Group 57"/>
          <p:cNvGrpSpPr>
            <a:grpSpLocks/>
          </p:cNvGrpSpPr>
          <p:nvPr/>
        </p:nvGrpSpPr>
        <p:grpSpPr bwMode="auto">
          <a:xfrm>
            <a:off x="1333500" y="1676400"/>
            <a:ext cx="6477000" cy="3505200"/>
            <a:chOff x="912" y="1344"/>
            <a:chExt cx="4080" cy="2208"/>
          </a:xfrm>
        </p:grpSpPr>
        <p:pic>
          <p:nvPicPr>
            <p:cNvPr id="24580" name="Picture 6" descr="tcp_ip"/>
            <p:cNvPicPr>
              <a:picLocks noChangeAspect="1" noChangeArrowheads="1"/>
            </p:cNvPicPr>
            <p:nvPr/>
          </p:nvPicPr>
          <p:blipFill>
            <a:blip r:embed="rId3"/>
            <a:srcRect t="80281" r="24094"/>
            <a:stretch>
              <a:fillRect/>
            </a:stretch>
          </p:blipFill>
          <p:spPr bwMode="auto">
            <a:xfrm>
              <a:off x="912" y="3216"/>
              <a:ext cx="408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1" name="Picture 7" descr="tcp_ip"/>
            <p:cNvPicPr>
              <a:picLocks noChangeAspect="1" noChangeArrowheads="1"/>
            </p:cNvPicPr>
            <p:nvPr/>
          </p:nvPicPr>
          <p:blipFill>
            <a:blip r:embed="rId3"/>
            <a:srcRect l="40186" r="41954" b="73239"/>
            <a:stretch>
              <a:fillRect/>
            </a:stretch>
          </p:blipFill>
          <p:spPr bwMode="auto">
            <a:xfrm>
              <a:off x="2448" y="1344"/>
              <a:ext cx="960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2" name="Picture 8" descr="tcp_ip"/>
            <p:cNvPicPr>
              <a:picLocks noChangeAspect="1" noChangeArrowheads="1"/>
            </p:cNvPicPr>
            <p:nvPr/>
          </p:nvPicPr>
          <p:blipFill>
            <a:blip r:embed="rId3"/>
            <a:srcRect t="35211" r="24094"/>
            <a:stretch>
              <a:fillRect/>
            </a:stretch>
          </p:blipFill>
          <p:spPr bwMode="auto">
            <a:xfrm>
              <a:off x="912" y="2064"/>
              <a:ext cx="4080" cy="1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3" name="Text Box 9"/>
            <p:cNvSpPr txBox="1">
              <a:spLocks noChangeArrowheads="1"/>
            </p:cNvSpPr>
            <p:nvPr/>
          </p:nvSpPr>
          <p:spPr bwMode="auto">
            <a:xfrm>
              <a:off x="2496" y="1680"/>
              <a:ext cx="953" cy="32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203.175.10.0</a:t>
              </a:r>
            </a:p>
            <a:p>
              <a:pPr algn="ctr"/>
              <a:r>
                <a:rPr lang="en-US" sz="1400"/>
                <a:t>255.255.255.254</a:t>
              </a:r>
            </a:p>
          </p:txBody>
        </p:sp>
        <p:sp>
          <p:nvSpPr>
            <p:cNvPr id="24584" name="Text Box 10"/>
            <p:cNvSpPr txBox="1">
              <a:spLocks noChangeArrowheads="1"/>
            </p:cNvSpPr>
            <p:nvPr/>
          </p:nvSpPr>
          <p:spPr bwMode="auto">
            <a:xfrm>
              <a:off x="1307" y="2169"/>
              <a:ext cx="563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normAutofit fontScale="93750"/>
            </a:bodyPr>
            <a:lstStyle/>
            <a:p>
              <a:pPr algn="ctr"/>
              <a:r>
                <a:rPr lang="en-US" sz="1400"/>
                <a:t>1 subneto</a:t>
              </a:r>
            </a:p>
          </p:txBody>
        </p:sp>
        <p:sp>
          <p:nvSpPr>
            <p:cNvPr id="24585" name="Text Box 11"/>
            <p:cNvSpPr txBox="1">
              <a:spLocks noChangeArrowheads="1"/>
            </p:cNvSpPr>
            <p:nvPr/>
          </p:nvSpPr>
          <p:spPr bwMode="auto">
            <a:xfrm>
              <a:off x="1093" y="2544"/>
              <a:ext cx="9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normAutofit fontScale="90000"/>
            </a:bodyPr>
            <a:lstStyle/>
            <a:p>
              <a:pPr algn="ctr"/>
              <a:r>
                <a:rPr lang="en-US" sz="1400"/>
                <a:t>6 direcciones</a:t>
              </a:r>
            </a:p>
          </p:txBody>
        </p:sp>
        <p:sp>
          <p:nvSpPr>
            <p:cNvPr id="24586" name="Text Box 12"/>
            <p:cNvSpPr txBox="1">
              <a:spLocks noChangeArrowheads="1"/>
            </p:cNvSpPr>
            <p:nvPr/>
          </p:nvSpPr>
          <p:spPr bwMode="auto">
            <a:xfrm>
              <a:off x="1332" y="2928"/>
              <a:ext cx="513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5 nodos</a:t>
              </a:r>
            </a:p>
          </p:txBody>
        </p:sp>
        <p:sp>
          <p:nvSpPr>
            <p:cNvPr id="24587" name="Text Box 13"/>
            <p:cNvSpPr txBox="1">
              <a:spLocks noChangeArrowheads="1"/>
            </p:cNvSpPr>
            <p:nvPr/>
          </p:nvSpPr>
          <p:spPr bwMode="auto">
            <a:xfrm>
              <a:off x="2686" y="2169"/>
              <a:ext cx="563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normAutofit fontScale="88235"/>
            </a:bodyPr>
            <a:lstStyle/>
            <a:p>
              <a:r>
                <a:rPr lang="en-US" sz="1400"/>
                <a:t>2 subnetos</a:t>
              </a:r>
            </a:p>
          </p:txBody>
        </p:sp>
        <p:sp>
          <p:nvSpPr>
            <p:cNvPr id="24588" name="Text Box 14"/>
            <p:cNvSpPr txBox="1">
              <a:spLocks noChangeArrowheads="1"/>
            </p:cNvSpPr>
            <p:nvPr/>
          </p:nvSpPr>
          <p:spPr bwMode="auto">
            <a:xfrm>
              <a:off x="4024" y="2169"/>
              <a:ext cx="563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normAutofit fontScale="88235"/>
            </a:bodyPr>
            <a:lstStyle/>
            <a:p>
              <a:r>
                <a:rPr lang="en-US" sz="1400"/>
                <a:t>3 subnetos</a:t>
              </a:r>
            </a:p>
          </p:txBody>
        </p:sp>
        <p:sp>
          <p:nvSpPr>
            <p:cNvPr id="24589" name="Text Box 15"/>
            <p:cNvSpPr txBox="1">
              <a:spLocks noChangeArrowheads="1"/>
            </p:cNvSpPr>
            <p:nvPr/>
          </p:nvSpPr>
          <p:spPr bwMode="auto">
            <a:xfrm>
              <a:off x="2454" y="2928"/>
              <a:ext cx="1027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12 nodos</a:t>
              </a:r>
            </a:p>
          </p:txBody>
        </p:sp>
        <p:sp>
          <p:nvSpPr>
            <p:cNvPr id="24590" name="Text Box 16"/>
            <p:cNvSpPr txBox="1">
              <a:spLocks noChangeArrowheads="1"/>
            </p:cNvSpPr>
            <p:nvPr/>
          </p:nvSpPr>
          <p:spPr bwMode="auto">
            <a:xfrm>
              <a:off x="4018" y="2928"/>
              <a:ext cx="575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28 nodos</a:t>
              </a:r>
            </a:p>
          </p:txBody>
        </p:sp>
        <p:sp>
          <p:nvSpPr>
            <p:cNvPr id="24591" name="Text Box 17"/>
            <p:cNvSpPr txBox="1">
              <a:spLocks noChangeArrowheads="1"/>
            </p:cNvSpPr>
            <p:nvPr/>
          </p:nvSpPr>
          <p:spPr bwMode="auto">
            <a:xfrm>
              <a:off x="2472" y="2544"/>
              <a:ext cx="9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normAutofit fontScale="90476"/>
            </a:bodyPr>
            <a:lstStyle/>
            <a:p>
              <a:pPr algn="ctr"/>
              <a:r>
                <a:rPr lang="en-US" sz="1400"/>
                <a:t>14 direcciones</a:t>
              </a:r>
            </a:p>
          </p:txBody>
        </p:sp>
        <p:sp>
          <p:nvSpPr>
            <p:cNvPr id="24592" name="Text Box 18"/>
            <p:cNvSpPr txBox="1">
              <a:spLocks noChangeArrowheads="1"/>
            </p:cNvSpPr>
            <p:nvPr/>
          </p:nvSpPr>
          <p:spPr bwMode="auto">
            <a:xfrm>
              <a:off x="3810" y="2544"/>
              <a:ext cx="99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normAutofit fontScale="90476"/>
            </a:bodyPr>
            <a:lstStyle/>
            <a:p>
              <a:pPr algn="ctr"/>
              <a:r>
                <a:rPr lang="en-US" sz="1400"/>
                <a:t>30 direcciones</a:t>
              </a:r>
            </a:p>
          </p:txBody>
        </p:sp>
        <p:sp>
          <p:nvSpPr>
            <p:cNvPr id="24593" name="Text Box 19"/>
            <p:cNvSpPr txBox="1">
              <a:spLocks noChangeArrowheads="1"/>
            </p:cNvSpPr>
            <p:nvPr/>
          </p:nvSpPr>
          <p:spPr bwMode="auto">
            <a:xfrm>
              <a:off x="1104" y="3312"/>
              <a:ext cx="953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255.255.255.248</a:t>
              </a:r>
            </a:p>
          </p:txBody>
        </p:sp>
        <p:sp>
          <p:nvSpPr>
            <p:cNvPr id="24594" name="Text Box 20"/>
            <p:cNvSpPr txBox="1">
              <a:spLocks noChangeArrowheads="1"/>
            </p:cNvSpPr>
            <p:nvPr/>
          </p:nvSpPr>
          <p:spPr bwMode="auto">
            <a:xfrm>
              <a:off x="2446" y="3312"/>
              <a:ext cx="1027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255.255.255.240</a:t>
              </a:r>
            </a:p>
          </p:txBody>
        </p:sp>
        <p:sp>
          <p:nvSpPr>
            <p:cNvPr id="24595" name="Text Box 21"/>
            <p:cNvSpPr txBox="1">
              <a:spLocks noChangeArrowheads="1"/>
            </p:cNvSpPr>
            <p:nvPr/>
          </p:nvSpPr>
          <p:spPr bwMode="auto">
            <a:xfrm>
              <a:off x="3824" y="3312"/>
              <a:ext cx="829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255.255.248.0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Classless Inter Domain Routing (CIDR)</a:t>
            </a:r>
          </a:p>
        </p:txBody>
      </p:sp>
      <p:grpSp>
        <p:nvGrpSpPr>
          <p:cNvPr id="25603" name="Group 25"/>
          <p:cNvGrpSpPr>
            <a:grpSpLocks/>
          </p:cNvGrpSpPr>
          <p:nvPr/>
        </p:nvGrpSpPr>
        <p:grpSpPr bwMode="auto">
          <a:xfrm>
            <a:off x="1371600" y="2586038"/>
            <a:ext cx="6400800" cy="1685925"/>
            <a:chOff x="1008" y="1728"/>
            <a:chExt cx="4032" cy="1062"/>
          </a:xfrm>
        </p:grpSpPr>
        <p:sp>
          <p:nvSpPr>
            <p:cNvPr id="3" name="Rectangle 5"/>
            <p:cNvSpPr txBox="1">
              <a:spLocks noChangeArrowheads="1"/>
            </p:cNvSpPr>
            <p:nvPr/>
          </p:nvSpPr>
          <p:spPr>
            <a:xfrm>
              <a:off x="1008" y="1776"/>
              <a:ext cx="1248" cy="960"/>
            </a:xfrm>
            <a:prstGeom prst="rect">
              <a:avLst/>
            </a:prstGeom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FF9900"/>
                </a:buClr>
                <a:defRPr/>
              </a:pPr>
              <a:r>
                <a:rPr lang="en-US" kern="0">
                  <a:latin typeface="+mn-lt"/>
                </a:rPr>
                <a:t>192.168.12.0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FF9900"/>
                </a:buClr>
                <a:defRPr/>
              </a:pPr>
              <a:r>
                <a:rPr lang="en-US" kern="0">
                  <a:latin typeface="+mn-lt"/>
                </a:rPr>
                <a:t>255.255.255.0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FF9900"/>
                </a:buClr>
                <a:defRPr/>
              </a:pPr>
              <a:endParaRPr lang="en-US" kern="0">
                <a:latin typeface="+mn-lt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FF9900"/>
                </a:buClr>
                <a:defRPr/>
              </a:pPr>
              <a:r>
                <a:rPr lang="en-US" kern="0">
                  <a:latin typeface="+mn-lt"/>
                </a:rPr>
                <a:t>192.168.13.0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FF9900"/>
                </a:buClr>
                <a:defRPr/>
              </a:pPr>
              <a:r>
                <a:rPr lang="en-US" kern="0">
                  <a:latin typeface="+mn-lt"/>
                </a:rPr>
                <a:t>255.255.255.0</a:t>
              </a:r>
            </a:p>
          </p:txBody>
        </p:sp>
        <p:sp>
          <p:nvSpPr>
            <p:cNvPr id="25605" name="Rectangle 6"/>
            <p:cNvSpPr>
              <a:spLocks noChangeArrowheads="1"/>
            </p:cNvSpPr>
            <p:nvPr/>
          </p:nvSpPr>
          <p:spPr bwMode="auto">
            <a:xfrm>
              <a:off x="3744" y="2161"/>
              <a:ext cx="1296" cy="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FF9900"/>
                </a:buClr>
              </a:pPr>
              <a:r>
                <a:rPr lang="en-US"/>
                <a:t>192.168.12.0/23</a:t>
              </a:r>
            </a:p>
          </p:txBody>
        </p:sp>
        <p:sp>
          <p:nvSpPr>
            <p:cNvPr id="25606" name="Rectangle 7"/>
            <p:cNvSpPr>
              <a:spLocks noChangeArrowheads="1"/>
            </p:cNvSpPr>
            <p:nvPr/>
          </p:nvSpPr>
          <p:spPr bwMode="auto">
            <a:xfrm>
              <a:off x="2304" y="2053"/>
              <a:ext cx="1344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rgbClr val="FF9900"/>
                </a:buClr>
              </a:pPr>
              <a:r>
                <a:rPr lang="en-US"/>
                <a:t>192.168.12.0</a:t>
              </a:r>
            </a:p>
            <a:p>
              <a:pPr marL="342900" indent="-342900">
                <a:spcBef>
                  <a:spcPct val="20000"/>
                </a:spcBef>
                <a:buClr>
                  <a:srgbClr val="FF9900"/>
                </a:buClr>
              </a:pPr>
              <a:r>
                <a:rPr lang="en-US"/>
                <a:t>255.255.255.254</a:t>
              </a:r>
            </a:p>
            <a:p>
              <a:pPr marL="342900" indent="-342900">
                <a:spcBef>
                  <a:spcPct val="20000"/>
                </a:spcBef>
                <a:buClr>
                  <a:srgbClr val="FF9900"/>
                </a:buClr>
              </a:pPr>
              <a:endParaRPr lang="en-US"/>
            </a:p>
            <a:p>
              <a:pPr marL="342900" indent="-342900">
                <a:spcBef>
                  <a:spcPct val="20000"/>
                </a:spcBef>
                <a:buClr>
                  <a:srgbClr val="FF9900"/>
                </a:buClr>
              </a:pPr>
              <a:endParaRPr lang="en-US"/>
            </a:p>
          </p:txBody>
        </p:sp>
        <p:sp>
          <p:nvSpPr>
            <p:cNvPr id="25607" name="AutoShape 8"/>
            <p:cNvSpPr>
              <a:spLocks/>
            </p:cNvSpPr>
            <p:nvPr/>
          </p:nvSpPr>
          <p:spPr bwMode="auto">
            <a:xfrm>
              <a:off x="2064" y="1728"/>
              <a:ext cx="192" cy="1062"/>
            </a:xfrm>
            <a:prstGeom prst="rightBrace">
              <a:avLst>
                <a:gd name="adj1" fmla="val 46094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5608" name="AutoShape 9"/>
            <p:cNvSpPr>
              <a:spLocks/>
            </p:cNvSpPr>
            <p:nvPr/>
          </p:nvSpPr>
          <p:spPr bwMode="auto">
            <a:xfrm>
              <a:off x="3510" y="2016"/>
              <a:ext cx="144" cy="483"/>
            </a:xfrm>
            <a:prstGeom prst="rightBrace">
              <a:avLst>
                <a:gd name="adj1" fmla="val 27951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5000"/>
          </a:bodyPr>
          <a:lstStyle/>
          <a:p>
            <a:pPr eaLnBrk="1" hangingPunct="1"/>
            <a:r>
              <a:rPr lang="en-US" smtClean="0"/>
              <a:t>El cálculo de la red baja ID de una subred de encargo</a:t>
            </a:r>
          </a:p>
        </p:txBody>
      </p:sp>
      <p:sp>
        <p:nvSpPr>
          <p:cNvPr id="26627" name="Rectangle 6"/>
          <p:cNvSpPr txBox="1">
            <a:spLocks noChangeArrowheads="1"/>
          </p:cNvSpPr>
          <p:nvPr/>
        </p:nvSpPr>
        <p:spPr bwMode="auto">
          <a:xfrm>
            <a:off x="457200" y="1060450"/>
            <a:ext cx="82296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3442"/>
          </a:bodyPr>
          <a:lstStyle/>
          <a:p>
            <a:pPr marL="381000" indent="-381000" eaLnBrk="0" hangingPunct="0">
              <a:spcBef>
                <a:spcPct val="20000"/>
              </a:spcBef>
              <a:buClr>
                <a:srgbClr val="FF9900"/>
              </a:buClr>
            </a:pPr>
            <a:r>
              <a:rPr lang="en-US">
                <a:solidFill>
                  <a:srgbClr val="FF9900"/>
                </a:solidFill>
              </a:rPr>
              <a:t>1.</a:t>
            </a:r>
            <a:r>
              <a:rPr lang="en-US"/>
              <a:t> Aísle el octeto que ha compartido trozos del nodo y red.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262CBE"/>
                </a:solidFill>
              </a:rPr>
              <a:t>/20 = 11111111 11111111 </a:t>
            </a:r>
            <a:r>
              <a:rPr lang="en-US">
                <a:solidFill>
                  <a:srgbClr val="CC3300"/>
                </a:solidFill>
              </a:rPr>
              <a:t>11110000 </a:t>
            </a:r>
            <a:r>
              <a:rPr lang="en-US">
                <a:solidFill>
                  <a:srgbClr val="262CBE"/>
                </a:solidFill>
              </a:rPr>
              <a:t>00000000</a:t>
            </a:r>
            <a:br>
              <a:rPr lang="en-US">
                <a:solidFill>
                  <a:srgbClr val="262CBE"/>
                </a:solidFill>
              </a:rPr>
            </a:br>
            <a:r>
              <a:rPr lang="en-US">
                <a:solidFill>
                  <a:srgbClr val="262CBE"/>
                </a:solidFill>
              </a:rPr>
              <a:t>	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FF9900"/>
              </a:buClr>
            </a:pPr>
            <a:r>
              <a:rPr lang="en-US">
                <a:solidFill>
                  <a:srgbClr val="FF9900"/>
                </a:solidFill>
              </a:rPr>
              <a:t>2.</a:t>
            </a:r>
            <a:r>
              <a:rPr lang="en-US"/>
              <a:t> Convierta el octeto compartido para la Dirección IP al binario.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262CBE"/>
                </a:solidFill>
              </a:rPr>
              <a:t>206.234.120.87</a:t>
            </a:r>
            <a:r>
              <a:rPr lang="en-US">
                <a:solidFill>
                  <a:srgbClr val="CC3300"/>
                </a:solidFill>
              </a:rPr>
              <a:t> </a:t>
            </a:r>
            <a:r>
              <a:rPr lang="en-US"/>
              <a:t/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CC3300"/>
                </a:solidFill>
              </a:rPr>
              <a:t>120 = 01111000 </a:t>
            </a:r>
            <a:r>
              <a:rPr lang="en-US">
                <a:solidFill>
                  <a:srgbClr val="262CBE"/>
                </a:solidFill>
              </a:rPr>
              <a:t/>
            </a:r>
            <a:br>
              <a:rPr lang="en-US">
                <a:solidFill>
                  <a:srgbClr val="262CBE"/>
                </a:solidFill>
              </a:rPr>
            </a:br>
            <a:endParaRPr lang="en-US">
              <a:solidFill>
                <a:srgbClr val="262CBE"/>
              </a:solidFill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FF9900"/>
              </a:buClr>
            </a:pPr>
            <a:r>
              <a:rPr lang="en-US">
                <a:solidFill>
                  <a:srgbClr val="FF9900"/>
                </a:solidFill>
              </a:rPr>
              <a:t>3.</a:t>
            </a:r>
            <a:r>
              <a:rPr lang="en-US"/>
              <a:t> Aplique la máscara del octeto compartido de la máscara subneta al octeto compartido de la Dirección IP.  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FF9900"/>
              </a:buClr>
            </a:pPr>
            <a:r>
              <a:rPr lang="en-US">
                <a:solidFill>
                  <a:srgbClr val="262CBE"/>
                </a:solidFill>
              </a:rPr>
              <a:t>   206.234.01111000.87</a:t>
            </a:r>
            <a:r>
              <a:rPr lang="en-US">
                <a:solidFill>
                  <a:srgbClr val="CC3300"/>
                </a:solidFill>
              </a:rPr>
              <a:t> </a:t>
            </a:r>
            <a:r>
              <a:rPr lang="en-US">
                <a:solidFill>
                  <a:srgbClr val="262CBE"/>
                </a:solidFill>
              </a:rPr>
              <a:t/>
            </a:r>
            <a:br>
              <a:rPr lang="en-US">
                <a:solidFill>
                  <a:srgbClr val="262CBE"/>
                </a:solidFill>
              </a:rPr>
            </a:br>
            <a:r>
              <a:rPr lang="en-US">
                <a:solidFill>
                  <a:srgbClr val="262CBE"/>
                </a:solidFill>
              </a:rPr>
              <a:t>255.255.11110000.0</a:t>
            </a:r>
            <a:r>
              <a:rPr lang="en-US">
                <a:solidFill>
                  <a:srgbClr val="CC3300"/>
                </a:solidFill>
              </a:rPr>
              <a:t> </a:t>
            </a:r>
            <a:r>
              <a:rPr lang="en-US">
                <a:solidFill>
                  <a:srgbClr val="262CBE"/>
                </a:solidFill>
              </a:rPr>
              <a:t/>
            </a:r>
            <a:br>
              <a:rPr lang="en-US">
                <a:solidFill>
                  <a:srgbClr val="262CBE"/>
                </a:solidFill>
              </a:rPr>
            </a:br>
            <a:r>
              <a:rPr lang="en-US">
                <a:solidFill>
                  <a:srgbClr val="262CBE"/>
                </a:solidFill>
              </a:rPr>
              <a:t>206.234.01110000.0</a:t>
            </a:r>
          </a:p>
          <a:p>
            <a:pPr marL="381000" indent="-381000" eaLnBrk="0" hangingPunct="0">
              <a:spcBef>
                <a:spcPct val="20000"/>
              </a:spcBef>
              <a:buClr>
                <a:srgbClr val="FF9900"/>
              </a:buClr>
            </a:pPr>
            <a:endParaRPr lang="en-US">
              <a:solidFill>
                <a:srgbClr val="262CBE"/>
              </a:solidFill>
            </a:endParaRPr>
          </a:p>
          <a:p>
            <a:pPr marL="381000" indent="-381000" eaLnBrk="0" hangingPunct="0">
              <a:spcBef>
                <a:spcPct val="20000"/>
              </a:spcBef>
              <a:buClr>
                <a:srgbClr val="FF9900"/>
              </a:buClr>
            </a:pPr>
            <a:r>
              <a:rPr lang="en-US">
                <a:solidFill>
                  <a:srgbClr val="FF9900"/>
                </a:solidFill>
              </a:rPr>
              <a:t>4.</a:t>
            </a:r>
            <a:r>
              <a:rPr lang="en-US"/>
              <a:t> Convierta el octeto compartido atrás al decimal.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CC3300"/>
                </a:solidFill>
              </a:rPr>
              <a:t>01110000 = 112</a:t>
            </a:r>
            <a:r>
              <a:rPr lang="en-US">
                <a:solidFill>
                  <a:srgbClr val="262CBE"/>
                </a:solidFill>
              </a:rPr>
              <a:t/>
            </a:r>
            <a:br>
              <a:rPr lang="en-US">
                <a:solidFill>
                  <a:srgbClr val="262CBE"/>
                </a:solidFill>
              </a:rPr>
            </a:br>
            <a:r>
              <a:rPr lang="en-US">
                <a:solidFill>
                  <a:srgbClr val="262CBE"/>
                </a:solidFill>
              </a:rPr>
              <a:t> red Baja ID: 206.234.112.0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6296"/>
          </a:bodyPr>
          <a:lstStyle/>
          <a:p>
            <a:pPr eaLnBrk="1" hangingPunct="1"/>
            <a:r>
              <a:rPr lang="en-US" smtClean="0"/>
              <a:t>Limitaciones de IPv4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2838"/>
            <a:ext cx="8229600" cy="452596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1707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Lo siguiente es las limitaciones de IPv4: 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El espacio de direcciones de 32 bites proporciona un máximo teórico de 232</a:t>
            </a:r>
            <a:r>
              <a:rPr lang="en-US" baseline="40000" smtClean="0"/>
              <a:t> </a:t>
            </a:r>
            <a:r>
              <a:rPr lang="en-US" smtClean="0"/>
              <a:t>(4,295 mil millones) direcciones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Las clases fijas causan direcciones del nodo que se caen entre clases o subredes no para asignarse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La reducción de Clase A y red B se dirige a asignaciones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Rangos de direcciones no asignados y no usados en bloques de B y la Clase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IPv6</a:t>
            </a:r>
          </a:p>
        </p:txBody>
      </p:sp>
      <p:grpSp>
        <p:nvGrpSpPr>
          <p:cNvPr id="28675" name="Group 5"/>
          <p:cNvGrpSpPr>
            <a:grpSpLocks/>
          </p:cNvGrpSpPr>
          <p:nvPr/>
        </p:nvGrpSpPr>
        <p:grpSpPr bwMode="auto">
          <a:xfrm>
            <a:off x="457200" y="1108075"/>
            <a:ext cx="8229600" cy="3586163"/>
            <a:chOff x="288" y="1008"/>
            <a:chExt cx="5184" cy="2259"/>
          </a:xfrm>
        </p:grpSpPr>
        <p:sp>
          <p:nvSpPr>
            <p:cNvPr id="28676" name="Rectangle 3"/>
            <p:cNvSpPr>
              <a:spLocks noChangeArrowheads="1"/>
            </p:cNvSpPr>
            <p:nvPr/>
          </p:nvSpPr>
          <p:spPr bwMode="auto">
            <a:xfrm>
              <a:off x="288" y="1008"/>
              <a:ext cx="5184" cy="177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normAutofit fontScale="87500"/>
            </a:bodyPr>
            <a:lstStyle/>
            <a:p>
              <a:pPr marL="342900" indent="-342900">
                <a:spcBef>
                  <a:spcPct val="20000"/>
                </a:spcBef>
                <a:buClr>
                  <a:srgbClr val="FF9900"/>
                </a:buClr>
                <a:buFont typeface="Wingdings" pitchFamily="2" charset="2"/>
                <a:buNone/>
              </a:pPr>
              <a:r>
                <a:rPr lang="en-US" sz="2000"/>
                <a:t>Lo siguiente es las características de IPv6:</a:t>
              </a:r>
            </a:p>
            <a:p>
              <a:pPr marL="742950" lvl="1" indent="-28575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q"/>
              </a:pPr>
              <a:r>
                <a:rPr lang="en-US"/>
                <a:t>Espacio de direcciones binario de 128 bites</a:t>
              </a:r>
            </a:p>
            <a:p>
              <a:pPr marL="742950" lvl="1" indent="-28575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q"/>
              </a:pPr>
              <a:r>
                <a:rPr lang="en-US"/>
                <a:t>Jefes de la dirección simplificados</a:t>
              </a:r>
            </a:p>
            <a:p>
              <a:pPr marL="742950" lvl="1" indent="-28575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q"/>
              </a:pPr>
              <a:r>
                <a:rPr lang="en-US"/>
                <a:t>Dirección jerárquica</a:t>
              </a:r>
            </a:p>
            <a:p>
              <a:pPr marL="742950" lvl="1" indent="-28575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q"/>
              </a:pPr>
              <a:r>
                <a:rPr lang="en-US"/>
                <a:t>Apoyo de tráfico sensible al tiempo</a:t>
              </a:r>
            </a:p>
            <a:p>
              <a:pPr marL="742950" lvl="1" indent="-28575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q"/>
              </a:pPr>
              <a:r>
                <a:rPr lang="en-US"/>
                <a:t>Unicast dirigiéndose a estructura</a:t>
              </a:r>
            </a:p>
            <a:p>
              <a:pPr marL="742950" lvl="1" indent="-28575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q"/>
              </a:pPr>
              <a:r>
                <a:rPr lang="en-US"/>
                <a:t>No compatible con IPv4</a:t>
              </a:r>
            </a:p>
          </p:txBody>
        </p:sp>
        <p:sp>
          <p:nvSpPr>
            <p:cNvPr id="28677" name="Text Box 12"/>
            <p:cNvSpPr txBox="1">
              <a:spLocks noChangeArrowheads="1"/>
            </p:cNvSpPr>
            <p:nvPr/>
          </p:nvSpPr>
          <p:spPr bwMode="auto">
            <a:xfrm>
              <a:off x="948" y="3036"/>
              <a:ext cx="386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2001:0db8:85a3:0000:0000:8a2e:0370:7334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78571"/>
          </a:bodyPr>
          <a:lstStyle/>
          <a:p>
            <a:pPr eaLnBrk="1" hangingPunct="1"/>
            <a:r>
              <a:rPr lang="en-US" smtClean="0"/>
              <a:t>Una dirección de IPv6</a:t>
            </a:r>
          </a:p>
        </p:txBody>
      </p:sp>
      <p:sp>
        <p:nvSpPr>
          <p:cNvPr id="29699" name="Text Box 12"/>
          <p:cNvSpPr txBox="1">
            <a:spLocks noChangeArrowheads="1"/>
          </p:cNvSpPr>
          <p:nvPr/>
        </p:nvSpPr>
        <p:spPr bwMode="auto">
          <a:xfrm>
            <a:off x="2266950" y="1350963"/>
            <a:ext cx="61341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2001:0db8:85a3:0000:0000:8a2e:0370:7334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106488" y="1419225"/>
            <a:ext cx="1125537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/>
              <a:t>Hexadecimal</a:t>
            </a:r>
          </a:p>
        </p:txBody>
      </p:sp>
      <p:sp>
        <p:nvSpPr>
          <p:cNvPr id="29701" name="Text Box 12"/>
          <p:cNvSpPr txBox="1">
            <a:spLocks noChangeArrowheads="1"/>
          </p:cNvSpPr>
          <p:nvPr/>
        </p:nvSpPr>
        <p:spPr bwMode="auto">
          <a:xfrm>
            <a:off x="2419350" y="1865313"/>
            <a:ext cx="61341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2001:db8:85a3:0:0:8a2e:370:7334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93763" y="1812925"/>
            <a:ext cx="1630362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normAutofit fontScale="92857"/>
          </a:bodyPr>
          <a:lstStyle/>
          <a:p>
            <a:pPr algn="ctr">
              <a:defRPr/>
            </a:pPr>
            <a:r>
              <a:rPr lang="en-US" sz="1200" b="1"/>
              <a:t>Con conducción zeroes</a:t>
            </a:r>
          </a:p>
          <a:p>
            <a:pPr algn="ctr">
              <a:defRPr/>
            </a:pPr>
            <a:r>
              <a:rPr lang="en-US" sz="1200" b="1"/>
              <a:t>quitado</a:t>
            </a:r>
          </a:p>
        </p:txBody>
      </p:sp>
      <p:sp>
        <p:nvSpPr>
          <p:cNvPr id="29703" name="Text Box 12"/>
          <p:cNvSpPr txBox="1">
            <a:spLocks noChangeArrowheads="1"/>
          </p:cNvSpPr>
          <p:nvPr/>
        </p:nvSpPr>
        <p:spPr bwMode="auto">
          <a:xfrm>
            <a:off x="2647950" y="2417763"/>
            <a:ext cx="55626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97368"/>
          </a:bodyPr>
          <a:lstStyle/>
          <a:p>
            <a:pPr algn="ctr"/>
            <a:r>
              <a:rPr lang="en-US"/>
              <a:t>2001:db8:85a3:: 0:8a2e:370:7334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31813" y="2384425"/>
            <a:ext cx="2333625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normAutofit fontScale="95238"/>
          </a:bodyPr>
          <a:lstStyle/>
          <a:p>
            <a:pPr algn="ctr">
              <a:defRPr/>
            </a:pPr>
            <a:r>
              <a:rPr lang="en-US" sz="1200" b="1"/>
              <a:t>Con grupos cero sustituidos por</a:t>
            </a:r>
          </a:p>
          <a:p>
            <a:pPr algn="ctr">
              <a:defRPr/>
            </a:pPr>
            <a:r>
              <a:rPr lang="en-US" sz="1200" b="1"/>
              <a:t>dobles colones</a:t>
            </a:r>
          </a:p>
        </p:txBody>
      </p:sp>
      <p:sp>
        <p:nvSpPr>
          <p:cNvPr id="10" name="Text Box 317"/>
          <p:cNvSpPr txBox="1">
            <a:spLocks noChangeArrowheads="1"/>
          </p:cNvSpPr>
          <p:nvPr/>
        </p:nvSpPr>
        <p:spPr bwMode="auto">
          <a:xfrm>
            <a:off x="2338388" y="3068638"/>
            <a:ext cx="4291012" cy="284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normAutofit fontScale="88732"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Cada una de estas notas se refiere a la misma dirección de IPv6.</a:t>
            </a:r>
          </a:p>
        </p:txBody>
      </p:sp>
      <p:sp>
        <p:nvSpPr>
          <p:cNvPr id="29706" name="Text Box 12"/>
          <p:cNvSpPr txBox="1">
            <a:spLocks noChangeArrowheads="1"/>
          </p:cNvSpPr>
          <p:nvPr/>
        </p:nvSpPr>
        <p:spPr bwMode="auto">
          <a:xfrm>
            <a:off x="2324100" y="3789363"/>
            <a:ext cx="61341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4B2E:0000:BD58:47C4:3508:BC41:331E:1204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163638" y="3857625"/>
            <a:ext cx="1125537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/>
              <a:t>Hexadecimal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2476500" y="4303713"/>
            <a:ext cx="61341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4B2E:0:BD58:47C4:3508:BC41:331E:1204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950913" y="4251325"/>
            <a:ext cx="1630362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normAutofit fontScale="92857"/>
          </a:bodyPr>
          <a:lstStyle/>
          <a:p>
            <a:pPr algn="ctr">
              <a:defRPr/>
            </a:pPr>
            <a:r>
              <a:rPr lang="en-US" sz="1200" b="1"/>
              <a:t>Con conducción zeroes</a:t>
            </a:r>
          </a:p>
          <a:p>
            <a:pPr algn="ctr">
              <a:defRPr/>
            </a:pPr>
            <a:r>
              <a:rPr lang="en-US" sz="1200" b="1"/>
              <a:t>quitado</a:t>
            </a:r>
          </a:p>
        </p:txBody>
      </p:sp>
      <p:sp>
        <p:nvSpPr>
          <p:cNvPr id="29710" name="Text Box 12"/>
          <p:cNvSpPr txBox="1">
            <a:spLocks noChangeArrowheads="1"/>
          </p:cNvSpPr>
          <p:nvPr/>
        </p:nvSpPr>
        <p:spPr bwMode="auto">
          <a:xfrm>
            <a:off x="2705100" y="4856163"/>
            <a:ext cx="55626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97674"/>
          </a:bodyPr>
          <a:lstStyle/>
          <a:p>
            <a:pPr algn="ctr"/>
            <a:r>
              <a:rPr lang="en-US"/>
              <a:t>4B2E:: BD58:47C4:3508:BC41:331E:1204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88963" y="4835525"/>
            <a:ext cx="2333625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normAutofit fontScale="95238"/>
          </a:bodyPr>
          <a:lstStyle/>
          <a:p>
            <a:pPr algn="ctr">
              <a:defRPr/>
            </a:pPr>
            <a:r>
              <a:rPr lang="en-US" sz="1200" b="1"/>
              <a:t>Con grupos cero sustituidos por</a:t>
            </a:r>
          </a:p>
          <a:p>
            <a:pPr algn="ctr">
              <a:defRPr/>
            </a:pPr>
            <a:r>
              <a:rPr lang="en-US" sz="1200" b="1"/>
              <a:t>dobles colones</a:t>
            </a:r>
          </a:p>
        </p:txBody>
      </p:sp>
      <p:sp>
        <p:nvSpPr>
          <p:cNvPr id="17" name="Text Box 317"/>
          <p:cNvSpPr txBox="1">
            <a:spLocks noChangeArrowheads="1"/>
          </p:cNvSpPr>
          <p:nvPr/>
        </p:nvSpPr>
        <p:spPr bwMode="auto">
          <a:xfrm>
            <a:off x="2395538" y="5507038"/>
            <a:ext cx="4291012" cy="284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normAutofit fontScale="88732"/>
          </a:bodyPr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Cada una de estas notas se refiere a la misma dirección de IPv6.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1818"/>
          </a:bodyPr>
          <a:lstStyle/>
          <a:p>
            <a:pPr eaLnBrk="1" hangingPunct="1"/>
            <a:r>
              <a:rPr lang="en-US" smtClean="0"/>
              <a:t>Modelo de la Red de TCP/IP</a:t>
            </a:r>
          </a:p>
        </p:txBody>
      </p:sp>
      <p:grpSp>
        <p:nvGrpSpPr>
          <p:cNvPr id="30723" name="Group 48"/>
          <p:cNvGrpSpPr>
            <a:grpSpLocks/>
          </p:cNvGrpSpPr>
          <p:nvPr/>
        </p:nvGrpSpPr>
        <p:grpSpPr bwMode="auto">
          <a:xfrm>
            <a:off x="1524000" y="1212850"/>
            <a:ext cx="6019800" cy="4432300"/>
            <a:chOff x="768" y="912"/>
            <a:chExt cx="3792" cy="2792"/>
          </a:xfrm>
        </p:grpSpPr>
        <p:pic>
          <p:nvPicPr>
            <p:cNvPr id="30724" name="Picture 70" descr="tcp"/>
            <p:cNvPicPr>
              <a:picLocks noChangeAspect="1" noChangeArrowheads="1"/>
            </p:cNvPicPr>
            <p:nvPr/>
          </p:nvPicPr>
          <p:blipFill>
            <a:blip r:embed="rId3"/>
            <a:srcRect l="52371"/>
            <a:stretch>
              <a:fillRect/>
            </a:stretch>
          </p:blipFill>
          <p:spPr bwMode="auto">
            <a:xfrm>
              <a:off x="768" y="1592"/>
              <a:ext cx="1326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5" name="Text Box 75"/>
            <p:cNvSpPr txBox="1">
              <a:spLocks noChangeArrowheads="1"/>
            </p:cNvSpPr>
            <p:nvPr/>
          </p:nvSpPr>
          <p:spPr bwMode="auto">
            <a:xfrm>
              <a:off x="912" y="1736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Aplicación</a:t>
              </a:r>
            </a:p>
          </p:txBody>
        </p:sp>
        <p:sp>
          <p:nvSpPr>
            <p:cNvPr id="30726" name="Text Box 76"/>
            <p:cNvSpPr txBox="1">
              <a:spLocks noChangeArrowheads="1"/>
            </p:cNvSpPr>
            <p:nvPr/>
          </p:nvSpPr>
          <p:spPr bwMode="auto">
            <a:xfrm>
              <a:off x="912" y="2102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normAutofit fontScale="94117"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Transporte</a:t>
              </a:r>
            </a:p>
          </p:txBody>
        </p:sp>
        <p:sp>
          <p:nvSpPr>
            <p:cNvPr id="30727" name="Text Box 77"/>
            <p:cNvSpPr txBox="1">
              <a:spLocks noChangeArrowheads="1"/>
            </p:cNvSpPr>
            <p:nvPr/>
          </p:nvSpPr>
          <p:spPr bwMode="auto">
            <a:xfrm>
              <a:off x="912" y="2465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Internet</a:t>
              </a:r>
            </a:p>
          </p:txBody>
        </p:sp>
        <p:sp>
          <p:nvSpPr>
            <p:cNvPr id="30728" name="Text Box 78"/>
            <p:cNvSpPr txBox="1">
              <a:spLocks noChangeArrowheads="1"/>
            </p:cNvSpPr>
            <p:nvPr/>
          </p:nvSpPr>
          <p:spPr bwMode="auto">
            <a:xfrm>
              <a:off x="912" y="2840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Red</a:t>
              </a:r>
            </a:p>
          </p:txBody>
        </p:sp>
        <p:pic>
          <p:nvPicPr>
            <p:cNvPr id="30729" name="Picture 82" descr="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36" y="1152"/>
              <a:ext cx="1224" cy="2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0" name="Text Box 83"/>
            <p:cNvSpPr txBox="1">
              <a:spLocks noChangeArrowheads="1"/>
            </p:cNvSpPr>
            <p:nvPr/>
          </p:nvSpPr>
          <p:spPr bwMode="auto">
            <a:xfrm>
              <a:off x="3619" y="1250"/>
              <a:ext cx="663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Aplicación</a:t>
              </a:r>
            </a:p>
          </p:txBody>
        </p:sp>
        <p:sp>
          <p:nvSpPr>
            <p:cNvPr id="30731" name="Text Box 84"/>
            <p:cNvSpPr txBox="1">
              <a:spLocks noChangeArrowheads="1"/>
            </p:cNvSpPr>
            <p:nvPr/>
          </p:nvSpPr>
          <p:spPr bwMode="auto">
            <a:xfrm>
              <a:off x="3579" y="1611"/>
              <a:ext cx="743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Presentación</a:t>
              </a:r>
            </a:p>
          </p:txBody>
        </p:sp>
        <p:sp>
          <p:nvSpPr>
            <p:cNvPr id="30732" name="Text Box 85"/>
            <p:cNvSpPr txBox="1">
              <a:spLocks noChangeArrowheads="1"/>
            </p:cNvSpPr>
            <p:nvPr/>
          </p:nvSpPr>
          <p:spPr bwMode="auto">
            <a:xfrm>
              <a:off x="3694" y="1976"/>
              <a:ext cx="51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Sesión</a:t>
              </a:r>
            </a:p>
          </p:txBody>
        </p:sp>
        <p:sp>
          <p:nvSpPr>
            <p:cNvPr id="30733" name="Text Box 86"/>
            <p:cNvSpPr txBox="1">
              <a:spLocks noChangeArrowheads="1"/>
            </p:cNvSpPr>
            <p:nvPr/>
          </p:nvSpPr>
          <p:spPr bwMode="auto">
            <a:xfrm>
              <a:off x="3654" y="2340"/>
              <a:ext cx="593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normAutofit fontScale="94117"/>
            </a:bodyPr>
            <a:lstStyle/>
            <a:p>
              <a:r>
                <a:rPr lang="en-US" sz="1400"/>
                <a:t>Transporte</a:t>
              </a:r>
            </a:p>
          </p:txBody>
        </p:sp>
        <p:sp>
          <p:nvSpPr>
            <p:cNvPr id="30734" name="Text Box 87"/>
            <p:cNvSpPr txBox="1">
              <a:spLocks noChangeArrowheads="1"/>
            </p:cNvSpPr>
            <p:nvPr/>
          </p:nvSpPr>
          <p:spPr bwMode="auto">
            <a:xfrm>
              <a:off x="3688" y="2696"/>
              <a:ext cx="52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Red</a:t>
              </a:r>
            </a:p>
          </p:txBody>
        </p:sp>
        <p:sp>
          <p:nvSpPr>
            <p:cNvPr id="30735" name="Text Box 88"/>
            <p:cNvSpPr txBox="1">
              <a:spLocks noChangeArrowheads="1"/>
            </p:cNvSpPr>
            <p:nvPr/>
          </p:nvSpPr>
          <p:spPr bwMode="auto">
            <a:xfrm>
              <a:off x="3672" y="3058"/>
              <a:ext cx="557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normAutofit fontScale="72727"/>
            </a:bodyPr>
            <a:lstStyle/>
            <a:p>
              <a:r>
                <a:rPr lang="en-US" sz="1400"/>
                <a:t>Enlace de datos</a:t>
              </a:r>
            </a:p>
          </p:txBody>
        </p:sp>
        <p:sp>
          <p:nvSpPr>
            <p:cNvPr id="30736" name="Text Box 89"/>
            <p:cNvSpPr txBox="1">
              <a:spLocks noChangeArrowheads="1"/>
            </p:cNvSpPr>
            <p:nvPr/>
          </p:nvSpPr>
          <p:spPr bwMode="auto">
            <a:xfrm>
              <a:off x="3684" y="3422"/>
              <a:ext cx="533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Físico</a:t>
              </a:r>
            </a:p>
          </p:txBody>
        </p:sp>
        <p:sp>
          <p:nvSpPr>
            <p:cNvPr id="30737" name="Text Box 90"/>
            <p:cNvSpPr txBox="1">
              <a:spLocks noChangeArrowheads="1"/>
            </p:cNvSpPr>
            <p:nvPr/>
          </p:nvSpPr>
          <p:spPr bwMode="auto">
            <a:xfrm>
              <a:off x="3360" y="912"/>
              <a:ext cx="115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normAutofit fontScale="94117"/>
            </a:bodyPr>
            <a:lstStyle/>
            <a:p>
              <a:pPr algn="ctr"/>
              <a:r>
                <a:rPr lang="en-US" sz="1400"/>
                <a:t>Modelo OSI</a:t>
              </a:r>
            </a:p>
          </p:txBody>
        </p:sp>
        <p:sp>
          <p:nvSpPr>
            <p:cNvPr id="30738" name="Text Box 91"/>
            <p:cNvSpPr txBox="1">
              <a:spLocks noChangeArrowheads="1"/>
            </p:cNvSpPr>
            <p:nvPr/>
          </p:nvSpPr>
          <p:spPr bwMode="auto">
            <a:xfrm>
              <a:off x="864" y="1420"/>
              <a:ext cx="115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normAutofit fontScale="95000"/>
            </a:bodyPr>
            <a:lstStyle/>
            <a:p>
              <a:pPr algn="ctr"/>
              <a:r>
                <a:rPr lang="en-US" sz="1400"/>
                <a:t>Modelo TCP/IP</a:t>
              </a:r>
            </a:p>
          </p:txBody>
        </p:sp>
        <p:sp>
          <p:nvSpPr>
            <p:cNvPr id="30739" name="AutoShape 92"/>
            <p:cNvSpPr>
              <a:spLocks/>
            </p:cNvSpPr>
            <p:nvPr/>
          </p:nvSpPr>
          <p:spPr bwMode="auto">
            <a:xfrm flipH="1">
              <a:off x="3167" y="1173"/>
              <a:ext cx="135" cy="1046"/>
            </a:xfrm>
            <a:prstGeom prst="rightBrace">
              <a:avLst>
                <a:gd name="adj1" fmla="val 64568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40" name="AutoShape 93"/>
            <p:cNvSpPr>
              <a:spLocks/>
            </p:cNvSpPr>
            <p:nvPr/>
          </p:nvSpPr>
          <p:spPr bwMode="auto">
            <a:xfrm flipH="1">
              <a:off x="3206" y="3004"/>
              <a:ext cx="106" cy="672"/>
            </a:xfrm>
            <a:prstGeom prst="rightBrace">
              <a:avLst>
                <a:gd name="adj1" fmla="val 52830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41" name="AutoShape 101"/>
            <p:cNvSpPr>
              <a:spLocks/>
            </p:cNvSpPr>
            <p:nvPr/>
          </p:nvSpPr>
          <p:spPr bwMode="auto">
            <a:xfrm flipH="1">
              <a:off x="3206" y="2262"/>
              <a:ext cx="96" cy="336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42" name="AutoShape 102"/>
            <p:cNvSpPr>
              <a:spLocks/>
            </p:cNvSpPr>
            <p:nvPr/>
          </p:nvSpPr>
          <p:spPr bwMode="auto">
            <a:xfrm flipH="1">
              <a:off x="3206" y="2640"/>
              <a:ext cx="96" cy="336"/>
            </a:xfrm>
            <a:prstGeom prst="rightBrace">
              <a:avLst>
                <a:gd name="adj1" fmla="val 291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743" name="Line 108"/>
            <p:cNvSpPr>
              <a:spLocks noChangeShapeType="1"/>
            </p:cNvSpPr>
            <p:nvPr/>
          </p:nvSpPr>
          <p:spPr bwMode="auto">
            <a:xfrm>
              <a:off x="2208" y="1698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4" name="Line 109"/>
            <p:cNvSpPr>
              <a:spLocks noChangeShapeType="1"/>
            </p:cNvSpPr>
            <p:nvPr/>
          </p:nvSpPr>
          <p:spPr bwMode="auto">
            <a:xfrm>
              <a:off x="2214" y="170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5" name="Line 110"/>
            <p:cNvSpPr>
              <a:spLocks noChangeShapeType="1"/>
            </p:cNvSpPr>
            <p:nvPr/>
          </p:nvSpPr>
          <p:spPr bwMode="auto">
            <a:xfrm flipH="1">
              <a:off x="2118" y="1836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6" name="Line 111"/>
            <p:cNvSpPr>
              <a:spLocks noChangeShapeType="1"/>
            </p:cNvSpPr>
            <p:nvPr/>
          </p:nvSpPr>
          <p:spPr bwMode="auto">
            <a:xfrm flipH="1">
              <a:off x="2118" y="2200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7" name="Line 112"/>
            <p:cNvSpPr>
              <a:spLocks noChangeShapeType="1"/>
            </p:cNvSpPr>
            <p:nvPr/>
          </p:nvSpPr>
          <p:spPr bwMode="auto">
            <a:xfrm flipH="1">
              <a:off x="2118" y="2564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8" name="Line 113"/>
            <p:cNvSpPr>
              <a:spLocks noChangeShapeType="1"/>
            </p:cNvSpPr>
            <p:nvPr/>
          </p:nvSpPr>
          <p:spPr bwMode="auto">
            <a:xfrm flipH="1">
              <a:off x="2118" y="2928"/>
              <a:ext cx="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49" name="Line 116"/>
            <p:cNvSpPr>
              <a:spLocks noChangeShapeType="1"/>
            </p:cNvSpPr>
            <p:nvPr/>
          </p:nvSpPr>
          <p:spPr bwMode="auto">
            <a:xfrm>
              <a:off x="2208" y="244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0" name="Line 117"/>
            <p:cNvSpPr>
              <a:spLocks noChangeShapeType="1"/>
            </p:cNvSpPr>
            <p:nvPr/>
          </p:nvSpPr>
          <p:spPr bwMode="auto">
            <a:xfrm>
              <a:off x="2208" y="334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1" name="Line 119"/>
            <p:cNvSpPr>
              <a:spLocks noChangeShapeType="1"/>
            </p:cNvSpPr>
            <p:nvPr/>
          </p:nvSpPr>
          <p:spPr bwMode="auto">
            <a:xfrm>
              <a:off x="2208" y="2802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2" name="Line 120"/>
            <p:cNvSpPr>
              <a:spLocks noChangeShapeType="1"/>
            </p:cNvSpPr>
            <p:nvPr/>
          </p:nvSpPr>
          <p:spPr bwMode="auto">
            <a:xfrm>
              <a:off x="2214" y="2196"/>
              <a:ext cx="0" cy="2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3" name="Line 121"/>
            <p:cNvSpPr>
              <a:spLocks noChangeShapeType="1"/>
            </p:cNvSpPr>
            <p:nvPr/>
          </p:nvSpPr>
          <p:spPr bwMode="auto">
            <a:xfrm>
              <a:off x="2208" y="2556"/>
              <a:ext cx="0" cy="25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0754" name="Line 122"/>
            <p:cNvSpPr>
              <a:spLocks noChangeShapeType="1"/>
            </p:cNvSpPr>
            <p:nvPr/>
          </p:nvSpPr>
          <p:spPr bwMode="auto">
            <a:xfrm>
              <a:off x="2208" y="2922"/>
              <a:ext cx="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3333"/>
          </a:bodyPr>
          <a:lstStyle/>
          <a:p>
            <a:pPr eaLnBrk="1" hangingPunct="1"/>
            <a:r>
              <a:rPr lang="en-US" smtClean="0"/>
              <a:t>Capas en la Suite del Protocolo TCP/IP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36638"/>
            <a:ext cx="8229600" cy="452596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4117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Lo siguiente es las capas en la suite del protocolo TCP/IP: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Aplicación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Transporte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Internet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Red - y protocolos de la Capa de transporte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2838"/>
            <a:ext cx="8229600" cy="452596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66666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Lo siguiente es la Red - y familias del protocolo de la Capa de transporte: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 fiabilidad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 conexión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del encaminamiento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4444"/>
          </a:bodyPr>
          <a:lstStyle/>
          <a:p>
            <a:pPr eaLnBrk="1" hangingPunct="1"/>
            <a:r>
              <a:rPr lang="en-US" smtClean="0"/>
              <a:t>TCP y protocolos del transporte de UDP</a:t>
            </a:r>
          </a:p>
        </p:txBody>
      </p:sp>
      <p:grpSp>
        <p:nvGrpSpPr>
          <p:cNvPr id="32771" name="Group 12"/>
          <p:cNvGrpSpPr>
            <a:grpSpLocks/>
          </p:cNvGrpSpPr>
          <p:nvPr/>
        </p:nvGrpSpPr>
        <p:grpSpPr bwMode="auto">
          <a:xfrm>
            <a:off x="1752600" y="2079625"/>
            <a:ext cx="5638800" cy="2698750"/>
            <a:chOff x="1200" y="1420"/>
            <a:chExt cx="3552" cy="1700"/>
          </a:xfrm>
        </p:grpSpPr>
        <p:sp>
          <p:nvSpPr>
            <p:cNvPr id="3" name="Rectangle 44"/>
            <p:cNvSpPr txBox="1">
              <a:spLocks noChangeArrowheads="1"/>
            </p:cNvSpPr>
            <p:nvPr/>
          </p:nvSpPr>
          <p:spPr>
            <a:xfrm>
              <a:off x="2928" y="1536"/>
              <a:ext cx="1824" cy="1540"/>
            </a:xfrm>
            <a:prstGeom prst="rect">
              <a:avLst/>
            </a:prstGeom>
          </p:spPr>
          <p:txBody>
            <a:bodyPr>
              <a:normAutofit fontScale="81818"/>
            </a:bodyPr>
            <a:lstStyle/>
            <a:p>
              <a:pPr marL="342900" indent="-342900" eaLnBrk="0" hangingPunct="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q"/>
                <a:defRPr/>
              </a:pPr>
              <a:r>
                <a:rPr lang="en-US" sz="1600" kern="0">
                  <a:latin typeface="+mn-lt"/>
                </a:rPr>
                <a:t>TCP:</a:t>
              </a:r>
            </a:p>
            <a:p>
              <a:pPr marL="742950" lvl="1" indent="-285750" eaLnBrk="0" hangingPunct="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§"/>
                <a:defRPr/>
              </a:pPr>
              <a:r>
                <a:rPr lang="en-US" sz="1600" kern="0">
                  <a:latin typeface="+mn-lt"/>
                </a:rPr>
                <a:t>Orientado a la conexión</a:t>
              </a:r>
            </a:p>
            <a:p>
              <a:pPr marL="742950" lvl="1" indent="-285750" eaLnBrk="0" hangingPunct="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§"/>
                <a:defRPr/>
              </a:pPr>
              <a:r>
                <a:rPr lang="en-US" sz="1600" kern="0">
                  <a:latin typeface="+mn-lt"/>
                </a:rPr>
                <a:t>Entrega garantizada</a:t>
              </a:r>
            </a:p>
            <a:p>
              <a:pPr marL="742950" lvl="1" indent="-285750" eaLnBrk="0" hangingPunct="0">
                <a:spcBef>
                  <a:spcPct val="20000"/>
                </a:spcBef>
                <a:buClr>
                  <a:srgbClr val="FF9900"/>
                </a:buClr>
                <a:buFontTx/>
                <a:buChar char="–"/>
                <a:defRPr/>
              </a:pPr>
              <a:endParaRPr lang="en-US" sz="1600" kern="0">
                <a:latin typeface="+mn-lt"/>
              </a:endParaRPr>
            </a:p>
            <a:p>
              <a:pPr marL="342900" indent="-342900" eaLnBrk="0" hangingPunct="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q"/>
                <a:defRPr/>
              </a:pPr>
              <a:r>
                <a:rPr lang="en-US" sz="1600" kern="0">
                  <a:latin typeface="+mn-lt"/>
                </a:rPr>
                <a:t>UDP:</a:t>
              </a:r>
            </a:p>
            <a:p>
              <a:pPr marL="742950" lvl="1" indent="-285750" eaLnBrk="0" hangingPunct="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§"/>
                <a:defRPr/>
              </a:pPr>
              <a:r>
                <a:rPr lang="en-US" sz="1600" kern="0">
                  <a:latin typeface="+mn-lt"/>
                </a:rPr>
                <a:t>Connectionless</a:t>
              </a:r>
            </a:p>
            <a:p>
              <a:pPr marL="742950" lvl="1" indent="-285750" eaLnBrk="0" hangingPunct="0">
                <a:spcBef>
                  <a:spcPct val="20000"/>
                </a:spcBef>
                <a:buClr>
                  <a:srgbClr val="FF9900"/>
                </a:buClr>
                <a:buSzPct val="80000"/>
                <a:buFont typeface="Wingdings" pitchFamily="2" charset="2"/>
                <a:buChar char="§"/>
                <a:defRPr/>
              </a:pPr>
              <a:r>
                <a:rPr lang="en-US" sz="1600" kern="0">
                  <a:latin typeface="+mn-lt"/>
                </a:rPr>
                <a:t>Entrega del mejor esfuerzo</a:t>
              </a:r>
            </a:p>
          </p:txBody>
        </p:sp>
        <p:pic>
          <p:nvPicPr>
            <p:cNvPr id="32773" name="Picture 37" descr="tcp"/>
            <p:cNvPicPr>
              <a:picLocks noChangeAspect="1" noChangeArrowheads="1"/>
            </p:cNvPicPr>
            <p:nvPr/>
          </p:nvPicPr>
          <p:blipFill>
            <a:blip r:embed="rId3"/>
            <a:srcRect l="52371"/>
            <a:stretch>
              <a:fillRect/>
            </a:stretch>
          </p:blipFill>
          <p:spPr bwMode="auto">
            <a:xfrm>
              <a:off x="1200" y="1592"/>
              <a:ext cx="1326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4" name="Text Box 38"/>
            <p:cNvSpPr txBox="1">
              <a:spLocks noChangeArrowheads="1"/>
            </p:cNvSpPr>
            <p:nvPr/>
          </p:nvSpPr>
          <p:spPr bwMode="auto">
            <a:xfrm>
              <a:off x="1374" y="1736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Aplicación</a:t>
              </a:r>
            </a:p>
          </p:txBody>
        </p:sp>
        <p:sp>
          <p:nvSpPr>
            <p:cNvPr id="32775" name="Text Box 39"/>
            <p:cNvSpPr txBox="1">
              <a:spLocks noChangeArrowheads="1"/>
            </p:cNvSpPr>
            <p:nvPr/>
          </p:nvSpPr>
          <p:spPr bwMode="auto">
            <a:xfrm>
              <a:off x="1374" y="2102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TCP/UDP</a:t>
              </a:r>
            </a:p>
          </p:txBody>
        </p:sp>
        <p:sp>
          <p:nvSpPr>
            <p:cNvPr id="32776" name="Text Box 40"/>
            <p:cNvSpPr txBox="1">
              <a:spLocks noChangeArrowheads="1"/>
            </p:cNvSpPr>
            <p:nvPr/>
          </p:nvSpPr>
          <p:spPr bwMode="auto">
            <a:xfrm>
              <a:off x="1374" y="2465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Internet</a:t>
              </a:r>
            </a:p>
          </p:txBody>
        </p:sp>
        <p:sp>
          <p:nvSpPr>
            <p:cNvPr id="32777" name="Text Box 41"/>
            <p:cNvSpPr txBox="1">
              <a:spLocks noChangeArrowheads="1"/>
            </p:cNvSpPr>
            <p:nvPr/>
          </p:nvSpPr>
          <p:spPr bwMode="auto">
            <a:xfrm>
              <a:off x="1374" y="2840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Red</a:t>
              </a:r>
            </a:p>
          </p:txBody>
        </p:sp>
        <p:sp>
          <p:nvSpPr>
            <p:cNvPr id="32778" name="Text Box 42"/>
            <p:cNvSpPr txBox="1">
              <a:spLocks noChangeArrowheads="1"/>
            </p:cNvSpPr>
            <p:nvPr/>
          </p:nvSpPr>
          <p:spPr bwMode="auto">
            <a:xfrm>
              <a:off x="1326" y="1420"/>
              <a:ext cx="115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normAutofit fontScale="95000"/>
            </a:bodyPr>
            <a:lstStyle/>
            <a:p>
              <a:pPr algn="ctr"/>
              <a:r>
                <a:rPr lang="en-US" sz="1400"/>
                <a:t>Modelo TCP/IP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 Protocol (IP)</a:t>
            </a:r>
          </a:p>
        </p:txBody>
      </p:sp>
      <p:pic>
        <p:nvPicPr>
          <p:cNvPr id="33795" name="Picture 6" descr="b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8" y="3162300"/>
            <a:ext cx="774541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 Box 21"/>
          <p:cNvSpPr txBox="1">
            <a:spLocks noChangeArrowheads="1"/>
          </p:cNvSpPr>
          <p:nvPr/>
        </p:nvSpPr>
        <p:spPr bwMode="auto">
          <a:xfrm>
            <a:off x="1130300" y="2733675"/>
            <a:ext cx="1316038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203.175.10.25</a:t>
            </a:r>
          </a:p>
          <a:p>
            <a:pPr algn="ctr"/>
            <a:r>
              <a:rPr lang="en-US" sz="1400"/>
              <a:t>255.255.255.0</a:t>
            </a:r>
          </a:p>
        </p:txBody>
      </p:sp>
      <p:sp>
        <p:nvSpPr>
          <p:cNvPr id="33797" name="Text Box 23"/>
          <p:cNvSpPr txBox="1">
            <a:spLocks noChangeArrowheads="1"/>
          </p:cNvSpPr>
          <p:nvPr/>
        </p:nvSpPr>
        <p:spPr bwMode="auto">
          <a:xfrm>
            <a:off x="6672263" y="2717800"/>
            <a:ext cx="1316037" cy="5175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203.175.10.50</a:t>
            </a:r>
          </a:p>
          <a:p>
            <a:pPr algn="ctr"/>
            <a:r>
              <a:rPr lang="en-US" sz="1400"/>
              <a:t>255.255.255.0</a:t>
            </a:r>
          </a:p>
        </p:txBody>
      </p:sp>
      <p:pic>
        <p:nvPicPr>
          <p:cNvPr id="33798" name="Picture 24" descr="tcp"/>
          <p:cNvPicPr>
            <a:picLocks noChangeAspect="1" noChangeArrowheads="1"/>
          </p:cNvPicPr>
          <p:nvPr/>
        </p:nvPicPr>
        <p:blipFill>
          <a:blip r:embed="rId4"/>
          <a:srcRect l="52371"/>
          <a:stretch>
            <a:fillRect/>
          </a:stretch>
        </p:blipFill>
        <p:spPr bwMode="auto">
          <a:xfrm>
            <a:off x="2349500" y="1911350"/>
            <a:ext cx="210502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 Box 25"/>
          <p:cNvSpPr txBox="1">
            <a:spLocks noChangeArrowheads="1"/>
          </p:cNvSpPr>
          <p:nvPr/>
        </p:nvSpPr>
        <p:spPr bwMode="auto">
          <a:xfrm>
            <a:off x="2625725" y="2139950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Aplicación</a:t>
            </a:r>
          </a:p>
        </p:txBody>
      </p:sp>
      <p:sp>
        <p:nvSpPr>
          <p:cNvPr id="33800" name="Text Box 26"/>
          <p:cNvSpPr txBox="1">
            <a:spLocks noChangeArrowheads="1"/>
          </p:cNvSpPr>
          <p:nvPr/>
        </p:nvSpPr>
        <p:spPr bwMode="auto">
          <a:xfrm>
            <a:off x="2625725" y="2720975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94117"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Transporte</a:t>
            </a:r>
          </a:p>
        </p:txBody>
      </p:sp>
      <p:sp>
        <p:nvSpPr>
          <p:cNvPr id="33801" name="Text Box 27"/>
          <p:cNvSpPr txBox="1">
            <a:spLocks noChangeArrowheads="1"/>
          </p:cNvSpPr>
          <p:nvPr/>
        </p:nvSpPr>
        <p:spPr bwMode="auto">
          <a:xfrm>
            <a:off x="2625725" y="3297238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IP</a:t>
            </a:r>
          </a:p>
        </p:txBody>
      </p:sp>
      <p:sp>
        <p:nvSpPr>
          <p:cNvPr id="33802" name="Text Box 28"/>
          <p:cNvSpPr txBox="1">
            <a:spLocks noChangeArrowheads="1"/>
          </p:cNvSpPr>
          <p:nvPr/>
        </p:nvSpPr>
        <p:spPr bwMode="auto">
          <a:xfrm>
            <a:off x="2625725" y="3892550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Red</a:t>
            </a:r>
          </a:p>
        </p:txBody>
      </p:sp>
      <p:sp>
        <p:nvSpPr>
          <p:cNvPr id="33803" name="Text Box 29"/>
          <p:cNvSpPr txBox="1">
            <a:spLocks noChangeArrowheads="1"/>
          </p:cNvSpPr>
          <p:nvPr/>
        </p:nvSpPr>
        <p:spPr bwMode="auto">
          <a:xfrm>
            <a:off x="2549525" y="1638300"/>
            <a:ext cx="182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95000"/>
          </a:bodyPr>
          <a:lstStyle/>
          <a:p>
            <a:pPr algn="ctr"/>
            <a:r>
              <a:rPr lang="en-US" sz="1400"/>
              <a:t>Modelo TCP/IP</a:t>
            </a:r>
          </a:p>
        </p:txBody>
      </p:sp>
      <p:pic>
        <p:nvPicPr>
          <p:cNvPr id="33804" name="Picture 35" descr="tcp"/>
          <p:cNvPicPr>
            <a:picLocks noChangeAspect="1" noChangeArrowheads="1"/>
          </p:cNvPicPr>
          <p:nvPr/>
        </p:nvPicPr>
        <p:blipFill>
          <a:blip r:embed="rId4"/>
          <a:srcRect l="52371"/>
          <a:stretch>
            <a:fillRect/>
          </a:stretch>
        </p:blipFill>
        <p:spPr bwMode="auto">
          <a:xfrm>
            <a:off x="4559300" y="1911350"/>
            <a:ext cx="210502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5" name="Text Box 36"/>
          <p:cNvSpPr txBox="1">
            <a:spLocks noChangeArrowheads="1"/>
          </p:cNvSpPr>
          <p:nvPr/>
        </p:nvSpPr>
        <p:spPr bwMode="auto">
          <a:xfrm>
            <a:off x="4835525" y="2139950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Aplicación</a:t>
            </a:r>
          </a:p>
        </p:txBody>
      </p:sp>
      <p:sp>
        <p:nvSpPr>
          <p:cNvPr id="33806" name="Text Box 37"/>
          <p:cNvSpPr txBox="1">
            <a:spLocks noChangeArrowheads="1"/>
          </p:cNvSpPr>
          <p:nvPr/>
        </p:nvSpPr>
        <p:spPr bwMode="auto">
          <a:xfrm>
            <a:off x="4835525" y="2720975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94117"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Transporte</a:t>
            </a:r>
          </a:p>
        </p:txBody>
      </p:sp>
      <p:sp>
        <p:nvSpPr>
          <p:cNvPr id="33807" name="Text Box 38"/>
          <p:cNvSpPr txBox="1">
            <a:spLocks noChangeArrowheads="1"/>
          </p:cNvSpPr>
          <p:nvPr/>
        </p:nvSpPr>
        <p:spPr bwMode="auto">
          <a:xfrm>
            <a:off x="4835525" y="3297238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IP</a:t>
            </a:r>
          </a:p>
        </p:txBody>
      </p:sp>
      <p:sp>
        <p:nvSpPr>
          <p:cNvPr id="33808" name="Text Box 39"/>
          <p:cNvSpPr txBox="1">
            <a:spLocks noChangeArrowheads="1"/>
          </p:cNvSpPr>
          <p:nvPr/>
        </p:nvSpPr>
        <p:spPr bwMode="auto">
          <a:xfrm>
            <a:off x="4835525" y="3892550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Red</a:t>
            </a:r>
          </a:p>
        </p:txBody>
      </p:sp>
      <p:sp>
        <p:nvSpPr>
          <p:cNvPr id="33809" name="Text Box 40"/>
          <p:cNvSpPr txBox="1">
            <a:spLocks noChangeArrowheads="1"/>
          </p:cNvSpPr>
          <p:nvPr/>
        </p:nvSpPr>
        <p:spPr bwMode="auto">
          <a:xfrm>
            <a:off x="4759325" y="1638300"/>
            <a:ext cx="182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95000"/>
          </a:bodyPr>
          <a:lstStyle/>
          <a:p>
            <a:pPr algn="ctr"/>
            <a:r>
              <a:rPr lang="en-US" sz="1400"/>
              <a:t>Modelo TCP/IP</a:t>
            </a:r>
          </a:p>
        </p:txBody>
      </p:sp>
      <p:sp>
        <p:nvSpPr>
          <p:cNvPr id="18" name="Text Box 42"/>
          <p:cNvSpPr txBox="1">
            <a:spLocks noChangeArrowheads="1"/>
          </p:cNvSpPr>
          <p:nvPr/>
        </p:nvSpPr>
        <p:spPr bwMode="auto">
          <a:xfrm>
            <a:off x="3568700" y="4946650"/>
            <a:ext cx="1981200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96551"/>
          </a:bodyPr>
          <a:lstStyle/>
          <a:p>
            <a:pPr algn="ctr">
              <a:defRPr/>
            </a:pPr>
            <a:r>
              <a:rPr lang="en-US" sz="1200" b="1"/>
              <a:t>IP maneja la dirección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Address Resolution Protocol (ARP)</a:t>
            </a:r>
          </a:p>
        </p:txBody>
      </p:sp>
      <p:sp>
        <p:nvSpPr>
          <p:cNvPr id="34819" name="Text Box 10"/>
          <p:cNvSpPr txBox="1">
            <a:spLocks noChangeArrowheads="1"/>
          </p:cNvSpPr>
          <p:nvPr/>
        </p:nvSpPr>
        <p:spPr bwMode="auto">
          <a:xfrm>
            <a:off x="5403850" y="3565525"/>
            <a:ext cx="136525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cs typeface="Arial" charset="0"/>
              </a:rPr>
              <a:t>203.175.10.25 </a:t>
            </a:r>
            <a:endParaRPr lang="en-US" sz="1400">
              <a:cs typeface="Times New Roman" pitchFamily="18" charset="0"/>
            </a:endParaRPr>
          </a:p>
        </p:txBody>
      </p:sp>
      <p:pic>
        <p:nvPicPr>
          <p:cNvPr id="34820" name="Picture 11" descr="tcp"/>
          <p:cNvPicPr>
            <a:picLocks noChangeAspect="1" noChangeArrowheads="1"/>
          </p:cNvPicPr>
          <p:nvPr/>
        </p:nvPicPr>
        <p:blipFill>
          <a:blip r:embed="rId3"/>
          <a:srcRect l="52371"/>
          <a:stretch>
            <a:fillRect/>
          </a:stretch>
        </p:blipFill>
        <p:spPr bwMode="auto">
          <a:xfrm>
            <a:off x="1828800" y="2359025"/>
            <a:ext cx="2105025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 Box 12"/>
          <p:cNvSpPr txBox="1">
            <a:spLocks noChangeArrowheads="1"/>
          </p:cNvSpPr>
          <p:nvPr/>
        </p:nvSpPr>
        <p:spPr bwMode="auto">
          <a:xfrm>
            <a:off x="2105025" y="2574925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Aplicación</a:t>
            </a:r>
          </a:p>
        </p:txBody>
      </p:sp>
      <p:sp>
        <p:nvSpPr>
          <p:cNvPr id="34822" name="Text Box 13"/>
          <p:cNvSpPr txBox="1">
            <a:spLocks noChangeArrowheads="1"/>
          </p:cNvSpPr>
          <p:nvPr/>
        </p:nvSpPr>
        <p:spPr bwMode="auto">
          <a:xfrm>
            <a:off x="2105025" y="3155950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94117"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Transporte</a:t>
            </a:r>
          </a:p>
        </p:txBody>
      </p:sp>
      <p:sp>
        <p:nvSpPr>
          <p:cNvPr id="34823" name="Text Box 15"/>
          <p:cNvSpPr txBox="1">
            <a:spLocks noChangeArrowheads="1"/>
          </p:cNvSpPr>
          <p:nvPr/>
        </p:nvSpPr>
        <p:spPr bwMode="auto">
          <a:xfrm>
            <a:off x="2105025" y="4327525"/>
            <a:ext cx="16764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Red</a:t>
            </a:r>
          </a:p>
        </p:txBody>
      </p:sp>
      <p:sp>
        <p:nvSpPr>
          <p:cNvPr id="34824" name="Text Box 16"/>
          <p:cNvSpPr txBox="1">
            <a:spLocks noChangeArrowheads="1"/>
          </p:cNvSpPr>
          <p:nvPr/>
        </p:nvSpPr>
        <p:spPr bwMode="auto">
          <a:xfrm>
            <a:off x="2028825" y="2073275"/>
            <a:ext cx="18288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95000"/>
          </a:bodyPr>
          <a:lstStyle/>
          <a:p>
            <a:pPr algn="ctr"/>
            <a:r>
              <a:rPr lang="en-US" sz="1400"/>
              <a:t>Modelo TCP/IP</a:t>
            </a:r>
          </a:p>
        </p:txBody>
      </p:sp>
      <p:sp>
        <p:nvSpPr>
          <p:cNvPr id="34825" name="Text Box 17"/>
          <p:cNvSpPr txBox="1">
            <a:spLocks noChangeArrowheads="1"/>
          </p:cNvSpPr>
          <p:nvPr/>
        </p:nvSpPr>
        <p:spPr bwMode="auto">
          <a:xfrm>
            <a:off x="2105025" y="3671888"/>
            <a:ext cx="1676400" cy="496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/>
              <a:t>IP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400"/>
              <a:t>ARP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4086225" y="3565525"/>
            <a:ext cx="1247775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89473"/>
          </a:bodyPr>
          <a:lstStyle/>
          <a:p>
            <a:pPr algn="ctr">
              <a:defRPr/>
            </a:pPr>
            <a:r>
              <a:rPr lang="en-US" sz="1200" b="1"/>
              <a:t>Dirección IP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4086225" y="3978275"/>
            <a:ext cx="1247775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1200" b="1"/>
              <a:t>Dirección MAC</a:t>
            </a:r>
          </a:p>
        </p:txBody>
      </p:sp>
      <p:sp>
        <p:nvSpPr>
          <p:cNvPr id="34828" name="Text Box 20"/>
          <p:cNvSpPr txBox="1">
            <a:spLocks noChangeArrowheads="1"/>
          </p:cNvSpPr>
          <p:nvPr/>
        </p:nvSpPr>
        <p:spPr bwMode="auto">
          <a:xfrm>
            <a:off x="5403850" y="3946525"/>
            <a:ext cx="19113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cs typeface="Times New Roman" pitchFamily="18" charset="0"/>
              </a:rPr>
              <a:t>00 aa 00 62 c6 09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 Control Message Protocol (ICMP)</a:t>
            </a:r>
          </a:p>
        </p:txBody>
      </p:sp>
      <p:pic>
        <p:nvPicPr>
          <p:cNvPr id="1030" name="Picture 5" descr="bus"/>
          <p:cNvPicPr>
            <a:picLocks noChangeAspect="1" noChangeArrowheads="1"/>
          </p:cNvPicPr>
          <p:nvPr/>
        </p:nvPicPr>
        <p:blipFill>
          <a:blip r:embed="rId4"/>
          <a:srcRect l="66551"/>
          <a:stretch>
            <a:fillRect/>
          </a:stretch>
        </p:blipFill>
        <p:spPr bwMode="auto">
          <a:xfrm>
            <a:off x="2400300" y="2287588"/>
            <a:ext cx="259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bus"/>
          <p:cNvPicPr>
            <a:picLocks noChangeAspect="1" noChangeArrowheads="1"/>
          </p:cNvPicPr>
          <p:nvPr/>
        </p:nvPicPr>
        <p:blipFill>
          <a:blip r:embed="rId4"/>
          <a:srcRect l="-4282" r="67882"/>
          <a:stretch>
            <a:fillRect/>
          </a:stretch>
        </p:blipFill>
        <p:spPr bwMode="auto">
          <a:xfrm>
            <a:off x="571500" y="2287588"/>
            <a:ext cx="2819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5905500" y="1460500"/>
            <a:ext cx="1143000" cy="2505075"/>
          </a:xfrm>
          <a:prstGeom prst="rect">
            <a:avLst/>
          </a:prstGeom>
          <a:solidFill>
            <a:srgbClr val="FF9900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3" name="Rectangle 16"/>
          <p:cNvSpPr>
            <a:spLocks noChangeArrowheads="1"/>
          </p:cNvSpPr>
          <p:nvPr/>
        </p:nvSpPr>
        <p:spPr bwMode="auto">
          <a:xfrm>
            <a:off x="5905500" y="1406525"/>
            <a:ext cx="1143000" cy="2559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4" name="Line 18"/>
          <p:cNvSpPr>
            <a:spLocks noChangeShapeType="1"/>
          </p:cNvSpPr>
          <p:nvPr/>
        </p:nvSpPr>
        <p:spPr bwMode="auto">
          <a:xfrm flipH="1">
            <a:off x="5613400" y="1406525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" name="Line 19"/>
          <p:cNvSpPr>
            <a:spLocks noChangeShapeType="1"/>
          </p:cNvSpPr>
          <p:nvPr/>
        </p:nvSpPr>
        <p:spPr bwMode="auto">
          <a:xfrm flipH="1">
            <a:off x="5613400" y="3959225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" name="Line 21"/>
          <p:cNvSpPr>
            <a:spLocks noChangeShapeType="1"/>
          </p:cNvSpPr>
          <p:nvPr/>
        </p:nvSpPr>
        <p:spPr bwMode="auto">
          <a:xfrm flipH="1">
            <a:off x="5613400" y="20542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" name="Line 22"/>
          <p:cNvSpPr>
            <a:spLocks noChangeShapeType="1"/>
          </p:cNvSpPr>
          <p:nvPr/>
        </p:nvSpPr>
        <p:spPr bwMode="auto">
          <a:xfrm flipH="1">
            <a:off x="5613400" y="21685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" name="Line 23"/>
          <p:cNvSpPr>
            <a:spLocks noChangeShapeType="1"/>
          </p:cNvSpPr>
          <p:nvPr/>
        </p:nvSpPr>
        <p:spPr bwMode="auto">
          <a:xfrm flipH="1">
            <a:off x="5613400" y="22828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" name="Line 24"/>
          <p:cNvSpPr>
            <a:spLocks noChangeShapeType="1"/>
          </p:cNvSpPr>
          <p:nvPr/>
        </p:nvSpPr>
        <p:spPr bwMode="auto">
          <a:xfrm flipH="1">
            <a:off x="5613400" y="23971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" name="Line 25"/>
          <p:cNvSpPr>
            <a:spLocks noChangeShapeType="1"/>
          </p:cNvSpPr>
          <p:nvPr/>
        </p:nvSpPr>
        <p:spPr bwMode="auto">
          <a:xfrm flipH="1">
            <a:off x="5613400" y="25114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" name="Line 26"/>
          <p:cNvSpPr>
            <a:spLocks noChangeShapeType="1"/>
          </p:cNvSpPr>
          <p:nvPr/>
        </p:nvSpPr>
        <p:spPr bwMode="auto">
          <a:xfrm flipH="1">
            <a:off x="5613400" y="26257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" name="Line 27"/>
          <p:cNvSpPr>
            <a:spLocks noChangeShapeType="1"/>
          </p:cNvSpPr>
          <p:nvPr/>
        </p:nvSpPr>
        <p:spPr bwMode="auto">
          <a:xfrm flipH="1">
            <a:off x="5613400" y="27400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" name="Line 28"/>
          <p:cNvSpPr>
            <a:spLocks noChangeShapeType="1"/>
          </p:cNvSpPr>
          <p:nvPr/>
        </p:nvSpPr>
        <p:spPr bwMode="auto">
          <a:xfrm flipH="1">
            <a:off x="5613400" y="28543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 flipH="1">
            <a:off x="5613400" y="29686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" name="Line 30"/>
          <p:cNvSpPr>
            <a:spLocks noChangeShapeType="1"/>
          </p:cNvSpPr>
          <p:nvPr/>
        </p:nvSpPr>
        <p:spPr bwMode="auto">
          <a:xfrm flipH="1">
            <a:off x="5613400" y="30829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" name="Line 31"/>
          <p:cNvSpPr>
            <a:spLocks noChangeShapeType="1"/>
          </p:cNvSpPr>
          <p:nvPr/>
        </p:nvSpPr>
        <p:spPr bwMode="auto">
          <a:xfrm flipH="1">
            <a:off x="5613400" y="31972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" name="Line 32"/>
          <p:cNvSpPr>
            <a:spLocks noChangeShapeType="1"/>
          </p:cNvSpPr>
          <p:nvPr/>
        </p:nvSpPr>
        <p:spPr bwMode="auto">
          <a:xfrm flipH="1">
            <a:off x="5613400" y="33115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" name="Line 33"/>
          <p:cNvSpPr>
            <a:spLocks noChangeShapeType="1"/>
          </p:cNvSpPr>
          <p:nvPr/>
        </p:nvSpPr>
        <p:spPr bwMode="auto">
          <a:xfrm flipH="1">
            <a:off x="5613400" y="34258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" name="Line 34"/>
          <p:cNvSpPr>
            <a:spLocks noChangeShapeType="1"/>
          </p:cNvSpPr>
          <p:nvPr/>
        </p:nvSpPr>
        <p:spPr bwMode="auto">
          <a:xfrm flipH="1">
            <a:off x="5613400" y="35401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" name="Line 35"/>
          <p:cNvSpPr>
            <a:spLocks noChangeShapeType="1"/>
          </p:cNvSpPr>
          <p:nvPr/>
        </p:nvSpPr>
        <p:spPr bwMode="auto">
          <a:xfrm flipH="1">
            <a:off x="5613400" y="36544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1" name="Line 36"/>
          <p:cNvSpPr>
            <a:spLocks noChangeShapeType="1"/>
          </p:cNvSpPr>
          <p:nvPr/>
        </p:nvSpPr>
        <p:spPr bwMode="auto">
          <a:xfrm flipH="1">
            <a:off x="5613400" y="37687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2" name="Line 37"/>
          <p:cNvSpPr>
            <a:spLocks noChangeShapeType="1"/>
          </p:cNvSpPr>
          <p:nvPr/>
        </p:nvSpPr>
        <p:spPr bwMode="auto">
          <a:xfrm flipH="1">
            <a:off x="5613400" y="38830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3" name="Line 38"/>
          <p:cNvSpPr>
            <a:spLocks noChangeShapeType="1"/>
          </p:cNvSpPr>
          <p:nvPr/>
        </p:nvSpPr>
        <p:spPr bwMode="auto">
          <a:xfrm>
            <a:off x="5613400" y="1400175"/>
            <a:ext cx="0" cy="2571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4" name="Line 39"/>
          <p:cNvSpPr>
            <a:spLocks noChangeShapeType="1"/>
          </p:cNvSpPr>
          <p:nvPr/>
        </p:nvSpPr>
        <p:spPr bwMode="auto">
          <a:xfrm flipH="1">
            <a:off x="5613400" y="14827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5" name="Line 40"/>
          <p:cNvSpPr>
            <a:spLocks noChangeShapeType="1"/>
          </p:cNvSpPr>
          <p:nvPr/>
        </p:nvSpPr>
        <p:spPr bwMode="auto">
          <a:xfrm flipH="1">
            <a:off x="5613400" y="15970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6" name="Line 41"/>
          <p:cNvSpPr>
            <a:spLocks noChangeShapeType="1"/>
          </p:cNvSpPr>
          <p:nvPr/>
        </p:nvSpPr>
        <p:spPr bwMode="auto">
          <a:xfrm flipH="1">
            <a:off x="5613400" y="17113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7" name="Line 42"/>
          <p:cNvSpPr>
            <a:spLocks noChangeShapeType="1"/>
          </p:cNvSpPr>
          <p:nvPr/>
        </p:nvSpPr>
        <p:spPr bwMode="auto">
          <a:xfrm flipH="1">
            <a:off x="5613400" y="18256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8" name="Line 43"/>
          <p:cNvSpPr>
            <a:spLocks noChangeShapeType="1"/>
          </p:cNvSpPr>
          <p:nvPr/>
        </p:nvSpPr>
        <p:spPr bwMode="auto">
          <a:xfrm flipH="1">
            <a:off x="5613400" y="1939925"/>
            <a:ext cx="1333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1059" name="Picture 44" descr="e-mark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77100" y="2930525"/>
            <a:ext cx="558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0" name="Line 50"/>
          <p:cNvSpPr>
            <a:spLocks noChangeShapeType="1"/>
          </p:cNvSpPr>
          <p:nvPr/>
        </p:nvSpPr>
        <p:spPr bwMode="auto">
          <a:xfrm flipV="1">
            <a:off x="2578100" y="4125913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061" name="Text Box 52"/>
          <p:cNvSpPr txBox="1">
            <a:spLocks noChangeArrowheads="1"/>
          </p:cNvSpPr>
          <p:nvPr/>
        </p:nvSpPr>
        <p:spPr bwMode="auto">
          <a:xfrm>
            <a:off x="1358900" y="1982788"/>
            <a:ext cx="13716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95000"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Envío de nodo</a:t>
            </a:r>
          </a:p>
        </p:txBody>
      </p:sp>
      <p:sp>
        <p:nvSpPr>
          <p:cNvPr id="1062" name="Text Box 53"/>
          <p:cNvSpPr txBox="1">
            <a:spLocks noChangeArrowheads="1"/>
          </p:cNvSpPr>
          <p:nvPr/>
        </p:nvSpPr>
        <p:spPr bwMode="auto">
          <a:xfrm>
            <a:off x="3263900" y="1982788"/>
            <a:ext cx="16002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87500"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Recepción de nodo</a:t>
            </a:r>
          </a:p>
        </p:txBody>
      </p:sp>
      <p:sp>
        <p:nvSpPr>
          <p:cNvPr id="1063" name="Text Box 54"/>
          <p:cNvSpPr txBox="1">
            <a:spLocks noChangeArrowheads="1"/>
          </p:cNvSpPr>
          <p:nvPr/>
        </p:nvSpPr>
        <p:spPr bwMode="auto">
          <a:xfrm>
            <a:off x="6972300" y="4040188"/>
            <a:ext cx="16002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normAutofit fontScale="57142"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Advertencia de la inundación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59013" y="3848100"/>
          <a:ext cx="173037" cy="17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lash Document" r:id="rId6" imgW="172800" imgH="172800" progId="Flash.Movie">
                  <p:embed/>
                </p:oleObj>
              </mc:Choice>
              <mc:Fallback>
                <p:oleObj name="Flash Document" r:id="rId6" imgW="172800" imgH="172800" progId="Flash.Movi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3848100"/>
                        <a:ext cx="173037" cy="17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27338" y="3848100"/>
          <a:ext cx="173037" cy="17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Flash Document" r:id="rId8" imgW="172800" imgH="172800" progId="Flash.Movie">
                  <p:embed/>
                </p:oleObj>
              </mc:Choice>
              <mc:Fallback>
                <p:oleObj name="Flash Document" r:id="rId8" imgW="172800" imgH="172800" progId="Flash.Movi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3848100"/>
                        <a:ext cx="173037" cy="17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395663" y="3848100"/>
          <a:ext cx="173037" cy="17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Flash Document" r:id="rId9" imgW="172800" imgH="172800" progId="Flash.Movie">
                  <p:embed/>
                </p:oleObj>
              </mc:Choice>
              <mc:Fallback>
                <p:oleObj name="Flash Document" r:id="rId9" imgW="172800" imgH="172800" progId="Flash.Movi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5663" y="3848100"/>
                        <a:ext cx="173037" cy="17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4" name="Line 58"/>
          <p:cNvSpPr>
            <a:spLocks noChangeShapeType="1"/>
          </p:cNvSpPr>
          <p:nvPr/>
        </p:nvSpPr>
        <p:spPr bwMode="auto">
          <a:xfrm flipV="1">
            <a:off x="2578100" y="49101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" name="Text Box 59"/>
          <p:cNvSpPr txBox="1">
            <a:spLocks noChangeArrowheads="1"/>
          </p:cNvSpPr>
          <p:nvPr/>
        </p:nvSpPr>
        <p:spPr bwMode="auto">
          <a:xfrm>
            <a:off x="2819400" y="4191000"/>
            <a:ext cx="271463" cy="269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2" name="Text Box 60"/>
          <p:cNvSpPr txBox="1">
            <a:spLocks noChangeArrowheads="1"/>
          </p:cNvSpPr>
          <p:nvPr/>
        </p:nvSpPr>
        <p:spPr bwMode="auto">
          <a:xfrm>
            <a:off x="6248400" y="4191000"/>
            <a:ext cx="271463" cy="269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3" name="Text Box 61"/>
          <p:cNvSpPr txBox="1">
            <a:spLocks noChangeArrowheads="1"/>
          </p:cNvSpPr>
          <p:nvPr/>
        </p:nvSpPr>
        <p:spPr bwMode="auto">
          <a:xfrm>
            <a:off x="2819400" y="4549775"/>
            <a:ext cx="271463" cy="2698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068" name="Rectangle 62"/>
          <p:cNvSpPr>
            <a:spLocks noChangeArrowheads="1"/>
          </p:cNvSpPr>
          <p:nvPr/>
        </p:nvSpPr>
        <p:spPr bwMode="auto">
          <a:xfrm>
            <a:off x="3200400" y="5105400"/>
            <a:ext cx="3200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normAutofit fontScale="84848"/>
          </a:bodyPr>
          <a:lstStyle/>
          <a:p>
            <a:pPr marL="381000" indent="-381000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FontTx/>
              <a:buAutoNum type="arabicPeriod"/>
            </a:pPr>
            <a:r>
              <a:rPr lang="en-US" sz="1600"/>
              <a:t>Datos</a:t>
            </a:r>
          </a:p>
          <a:p>
            <a:pPr marL="381000" indent="-381000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FontTx/>
              <a:buAutoNum type="arabicPeriod"/>
            </a:pPr>
            <a:r>
              <a:rPr lang="en-US" sz="1600"/>
              <a:t>Los parachoques del nodo que reciben se llenan</a:t>
            </a:r>
          </a:p>
          <a:p>
            <a:pPr marL="381000" indent="-381000">
              <a:lnSpc>
                <a:spcPct val="80000"/>
              </a:lnSpc>
              <a:spcBef>
                <a:spcPct val="20000"/>
              </a:spcBef>
              <a:buClr>
                <a:srgbClr val="FF9900"/>
              </a:buClr>
              <a:buFontTx/>
              <a:buAutoNum type="arabicPeriod"/>
            </a:pPr>
            <a:r>
              <a:rPr lang="en-US" sz="1600"/>
              <a:t>La fuente apaga el mensaje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 Group Management Protocol (IGMP)</a:t>
            </a:r>
          </a:p>
        </p:txBody>
      </p:sp>
      <p:grpSp>
        <p:nvGrpSpPr>
          <p:cNvPr id="35843" name="Group 54"/>
          <p:cNvGrpSpPr>
            <a:grpSpLocks/>
          </p:cNvGrpSpPr>
          <p:nvPr/>
        </p:nvGrpSpPr>
        <p:grpSpPr bwMode="auto">
          <a:xfrm>
            <a:off x="1104900" y="1003300"/>
            <a:ext cx="6932613" cy="4851400"/>
            <a:chOff x="673" y="720"/>
            <a:chExt cx="4367" cy="3056"/>
          </a:xfrm>
        </p:grpSpPr>
        <p:pic>
          <p:nvPicPr>
            <p:cNvPr id="35844" name="Picture 22" descr="igm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3" y="1968"/>
              <a:ext cx="4367" cy="1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5" name="Picture 23" descr="tcp"/>
            <p:cNvPicPr>
              <a:picLocks noChangeAspect="1" noChangeArrowheads="1"/>
            </p:cNvPicPr>
            <p:nvPr/>
          </p:nvPicPr>
          <p:blipFill>
            <a:blip r:embed="rId4"/>
            <a:srcRect l="52371"/>
            <a:stretch>
              <a:fillRect/>
            </a:stretch>
          </p:blipFill>
          <p:spPr bwMode="auto">
            <a:xfrm>
              <a:off x="2160" y="892"/>
              <a:ext cx="1326" cy="1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846" name="Text Box 24"/>
            <p:cNvSpPr txBox="1">
              <a:spLocks noChangeArrowheads="1"/>
            </p:cNvSpPr>
            <p:nvPr/>
          </p:nvSpPr>
          <p:spPr bwMode="auto">
            <a:xfrm>
              <a:off x="2334" y="1036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Aplicación</a:t>
              </a:r>
            </a:p>
          </p:txBody>
        </p:sp>
        <p:sp>
          <p:nvSpPr>
            <p:cNvPr id="35847" name="Text Box 25"/>
            <p:cNvSpPr txBox="1">
              <a:spLocks noChangeArrowheads="1"/>
            </p:cNvSpPr>
            <p:nvPr/>
          </p:nvSpPr>
          <p:spPr bwMode="auto">
            <a:xfrm>
              <a:off x="2334" y="1402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normAutofit fontScale="94117"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Transporte</a:t>
              </a:r>
            </a:p>
          </p:txBody>
        </p:sp>
        <p:sp>
          <p:nvSpPr>
            <p:cNvPr id="35848" name="Text Box 28"/>
            <p:cNvSpPr txBox="1">
              <a:spLocks noChangeArrowheads="1"/>
            </p:cNvSpPr>
            <p:nvPr/>
          </p:nvSpPr>
          <p:spPr bwMode="auto">
            <a:xfrm>
              <a:off x="2286" y="720"/>
              <a:ext cx="115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normAutofit fontScale="95000"/>
            </a:bodyPr>
            <a:lstStyle/>
            <a:p>
              <a:pPr algn="ctr"/>
              <a:r>
                <a:rPr lang="en-US" sz="1400"/>
                <a:t>Modelo TCP/IP</a:t>
              </a:r>
            </a:p>
          </p:txBody>
        </p:sp>
        <p:sp>
          <p:nvSpPr>
            <p:cNvPr id="35849" name="Text Box 29"/>
            <p:cNvSpPr txBox="1">
              <a:spLocks noChangeArrowheads="1"/>
            </p:cNvSpPr>
            <p:nvPr/>
          </p:nvSpPr>
          <p:spPr bwMode="auto">
            <a:xfrm>
              <a:off x="2334" y="2121"/>
              <a:ext cx="1056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/>
                <a:t>Red</a:t>
              </a:r>
            </a:p>
          </p:txBody>
        </p:sp>
        <p:sp>
          <p:nvSpPr>
            <p:cNvPr id="35850" name="Text Box 30"/>
            <p:cNvSpPr txBox="1">
              <a:spLocks noChangeArrowheads="1"/>
            </p:cNvSpPr>
            <p:nvPr/>
          </p:nvSpPr>
          <p:spPr bwMode="auto">
            <a:xfrm>
              <a:off x="2334" y="1728"/>
              <a:ext cx="1056" cy="3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400"/>
                <a:t>IP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400"/>
                <a:t>IGMP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5714"/>
          </a:bodyPr>
          <a:lstStyle/>
          <a:p>
            <a:pPr eaLnBrk="1" hangingPunct="1"/>
            <a:r>
              <a:rPr lang="en-US" smtClean="0"/>
              <a:t>Puertos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36638"/>
            <a:ext cx="8229600" cy="452596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3333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Un puerto es: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Endpoint de TCP lógico o conexiones UDP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Numerado de 0 a 65,535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Hendidura en tres bloques:</a:t>
            </a:r>
          </a:p>
          <a:p>
            <a:pPr lvl="2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Puertos famosos</a:t>
            </a:r>
          </a:p>
          <a:p>
            <a:pPr lvl="2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Puertos certificados</a:t>
            </a:r>
          </a:p>
          <a:p>
            <a:pPr lvl="2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Puertos dinámicos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64285"/>
          </a:bodyPr>
          <a:lstStyle/>
          <a:p>
            <a:pPr eaLnBrk="1" hangingPunct="1"/>
            <a:r>
              <a:rPr lang="en-US" smtClean="0"/>
              <a:t>Variedades del puerto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36638"/>
            <a:ext cx="8229600" cy="452596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423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Hay tres bloques reconocidos de números del puerto: 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Puertos famosos: 0 a 1,023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Puertos certificados: 1,024 a 49,151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Puertos dinámicos o privados: 49,152 a 65,535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3333"/>
          </a:bodyPr>
          <a:lstStyle/>
          <a:p>
            <a:pPr eaLnBrk="1" hangingPunct="1"/>
            <a:r>
              <a:rPr lang="en-US" smtClean="0"/>
              <a:t>Enchufes</a:t>
            </a:r>
          </a:p>
        </p:txBody>
      </p:sp>
      <p:sp>
        <p:nvSpPr>
          <p:cNvPr id="38915" name="AutoShape 10"/>
          <p:cNvSpPr>
            <a:spLocks/>
          </p:cNvSpPr>
          <p:nvPr/>
        </p:nvSpPr>
        <p:spPr bwMode="auto">
          <a:xfrm rot="5400000">
            <a:off x="4379913" y="2371725"/>
            <a:ext cx="152400" cy="1371600"/>
          </a:xfrm>
          <a:prstGeom prst="rightBrace">
            <a:avLst>
              <a:gd name="adj1" fmla="val 7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r-FR" sz="1200" b="1"/>
          </a:p>
        </p:txBody>
      </p:sp>
      <p:sp>
        <p:nvSpPr>
          <p:cNvPr id="38916" name="Line 12"/>
          <p:cNvSpPr>
            <a:spLocks noChangeShapeType="1"/>
          </p:cNvSpPr>
          <p:nvPr/>
        </p:nvSpPr>
        <p:spPr bwMode="auto">
          <a:xfrm flipV="1">
            <a:off x="3387725" y="2990850"/>
            <a:ext cx="0" cy="1200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981325" y="4030663"/>
            <a:ext cx="815975" cy="28733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normAutofit fontScale="93750"/>
          </a:bodyPr>
          <a:lstStyle/>
          <a:p>
            <a:pPr algn="ctr">
              <a:defRPr/>
            </a:pPr>
            <a:r>
              <a:rPr lang="en-US" sz="1200" b="1"/>
              <a:t>Protocolo</a:t>
            </a:r>
          </a:p>
        </p:txBody>
      </p:sp>
      <p:sp>
        <p:nvSpPr>
          <p:cNvPr id="38918" name="Line 15"/>
          <p:cNvSpPr>
            <a:spLocks noChangeShapeType="1"/>
          </p:cNvSpPr>
          <p:nvPr/>
        </p:nvSpPr>
        <p:spPr bwMode="auto">
          <a:xfrm flipV="1">
            <a:off x="5421313" y="2990850"/>
            <a:ext cx="0" cy="1200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627563" y="4056063"/>
            <a:ext cx="1568450" cy="28733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normAutofit fontScale="80000"/>
          </a:bodyPr>
          <a:lstStyle/>
          <a:p>
            <a:pPr algn="ctr">
              <a:defRPr/>
            </a:pPr>
            <a:r>
              <a:rPr lang="en-US" sz="1200" b="1"/>
              <a:t>Número del puerto (DNS)</a:t>
            </a:r>
          </a:p>
        </p:txBody>
      </p:sp>
      <p:sp>
        <p:nvSpPr>
          <p:cNvPr id="38920" name="Line 12"/>
          <p:cNvSpPr>
            <a:spLocks noChangeShapeType="1"/>
          </p:cNvSpPr>
          <p:nvPr/>
        </p:nvSpPr>
        <p:spPr bwMode="auto">
          <a:xfrm flipV="1">
            <a:off x="4457700" y="3135313"/>
            <a:ext cx="0" cy="446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757613" y="3327400"/>
            <a:ext cx="1408112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normAutofit fontScale="92000"/>
          </a:bodyPr>
          <a:lstStyle/>
          <a:p>
            <a:pPr algn="ctr">
              <a:defRPr/>
            </a:pPr>
            <a:r>
              <a:rPr lang="en-US" sz="1200" b="1"/>
              <a:t>Dirección IP local</a:t>
            </a:r>
          </a:p>
        </p:txBody>
      </p:sp>
      <p:sp>
        <p:nvSpPr>
          <p:cNvPr id="38922" name="Text Box 12"/>
          <p:cNvSpPr txBox="1">
            <a:spLocks noChangeArrowheads="1"/>
          </p:cNvSpPr>
          <p:nvPr/>
        </p:nvSpPr>
        <p:spPr bwMode="auto">
          <a:xfrm>
            <a:off x="2992438" y="26670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{tcp, 193.44.234.3, 53}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Preguntas reflexivas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457200" y="1060450"/>
            <a:ext cx="8229600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88888"/>
          </a:bodyPr>
          <a:lstStyle/>
          <a:p>
            <a:pPr marL="381000" indent="-3810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US" sz="2000">
                <a:solidFill>
                  <a:srgbClr val="FF9900"/>
                </a:solidFill>
              </a:rPr>
              <a:t>1. </a:t>
            </a:r>
            <a:r>
              <a:rPr lang="en-US" sz="2000"/>
              <a:t>En su red, por la cual las comunicaciones mejor se servirían </a:t>
            </a:r>
          </a:p>
          <a:p>
            <a:pPr marL="381000" indent="-3810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US" sz="2000"/>
              <a:t> ¿TCP y cuál por UDP?</a:t>
            </a:r>
          </a:p>
          <a:p>
            <a:pPr marL="381000" indent="-3810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n-US" sz="2000"/>
          </a:p>
          <a:p>
            <a:pPr marL="381000" indent="-3810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US" sz="2000">
                <a:solidFill>
                  <a:srgbClr val="FF9900"/>
                </a:solidFill>
              </a:rPr>
              <a:t>2.</a:t>
            </a:r>
            <a:r>
              <a:rPr lang="en-US" sz="2000"/>
              <a:t> Ya que lo que hace su organización requieren que IGMP apoye </a:t>
            </a:r>
          </a:p>
          <a:p>
            <a:pPr marL="381000" indent="-381000">
              <a:spcBef>
                <a:spcPct val="20000"/>
              </a:spcBef>
              <a:buClr>
                <a:srgbClr val="FF9900"/>
              </a:buClr>
              <a:buFont typeface="Wingdings" pitchFamily="2" charset="2"/>
              <a:buNone/>
            </a:pPr>
            <a:r>
              <a:rPr lang="en-US" sz="2000"/>
              <a:t> ¿multidistribución?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8732"/>
          </a:bodyPr>
          <a:lstStyle/>
          <a:p>
            <a:pPr eaLnBrk="1" hangingPunct="1"/>
            <a:r>
              <a:rPr lang="en-US" smtClean="0"/>
              <a:t>Aplicación - presentación - y protocolos de la capa de la sesión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12838"/>
            <a:ext cx="8229600" cy="4525962"/>
          </a:xfr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1132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Lo siguiente es la Aplicación - Presentación - 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Familias del protocolo de la capa de la sesión: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 emulación terminal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 acceso a archivos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 transferencia de archivos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del correo electrónico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 acción remota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 la dirección de la red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 la tarea a tarea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Protocolos de la sesión múltiple</a:t>
            </a:r>
          </a:p>
          <a:p>
            <a:pPr lvl="1" eaLnBrk="1" hangingPunct="1">
              <a:buSzPct val="80000"/>
              <a:buFont typeface="Wingdings" pitchFamily="2" charset="2"/>
              <a:buChar char="q"/>
            </a:pPr>
            <a:r>
              <a:rPr lang="en-US" smtClean="0"/>
              <a:t>Codeset y protocolos de la estructura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6000"/>
          </a:bodyPr>
          <a:lstStyle/>
          <a:p>
            <a:pPr eaLnBrk="1" hangingPunct="1"/>
            <a:r>
              <a:rPr lang="en-US" smtClean="0"/>
              <a:t>Protocolo Bindings</a:t>
            </a:r>
          </a:p>
        </p:txBody>
      </p:sp>
      <p:pic>
        <p:nvPicPr>
          <p:cNvPr id="7171" name="Picture 12" descr="f0858216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8413" y="1319213"/>
            <a:ext cx="349567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AutoShape 9"/>
          <p:cNvSpPr>
            <a:spLocks/>
          </p:cNvSpPr>
          <p:nvPr/>
        </p:nvSpPr>
        <p:spPr bwMode="auto">
          <a:xfrm flipH="1">
            <a:off x="3879850" y="2822575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3036888" y="2200275"/>
            <a:ext cx="960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122488" y="2063750"/>
            <a:ext cx="1473200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/>
              <a:t>Interfaz de red</a:t>
            </a:r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>
            <a:off x="2922588" y="3127375"/>
            <a:ext cx="960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838325" y="2898775"/>
            <a:ext cx="1757363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92857"/>
          </a:bodyPr>
          <a:lstStyle/>
          <a:p>
            <a:pPr algn="ctr">
              <a:defRPr/>
            </a:pPr>
            <a:r>
              <a:rPr lang="en-US" sz="1200" b="1"/>
              <a:t>Protocolos ligados a </a:t>
            </a:r>
          </a:p>
          <a:p>
            <a:pPr algn="ctr">
              <a:defRPr/>
            </a:pPr>
            <a:r>
              <a:rPr lang="en-US" sz="1200" b="1"/>
              <a:t>la interfaz de 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TCP/IP</a:t>
            </a:r>
          </a:p>
        </p:txBody>
      </p:sp>
      <p:grpSp>
        <p:nvGrpSpPr>
          <p:cNvPr id="8195" name="Group 11"/>
          <p:cNvGrpSpPr>
            <a:grpSpLocks/>
          </p:cNvGrpSpPr>
          <p:nvPr/>
        </p:nvGrpSpPr>
        <p:grpSpPr bwMode="auto">
          <a:xfrm>
            <a:off x="355600" y="1441450"/>
            <a:ext cx="8431213" cy="3975100"/>
            <a:chOff x="209" y="1200"/>
            <a:chExt cx="5311" cy="2504"/>
          </a:xfrm>
        </p:grpSpPr>
        <p:pic>
          <p:nvPicPr>
            <p:cNvPr id="8196" name="Picture 11" descr="C:\FromSourceSafe\content\Network+085821\ILT\FINAL\layout_06b_kn01_1.t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9" y="1200"/>
              <a:ext cx="5311" cy="2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197" name="Text Box 8"/>
            <p:cNvSpPr txBox="1">
              <a:spLocks noChangeArrowheads="1"/>
            </p:cNvSpPr>
            <p:nvPr/>
          </p:nvSpPr>
          <p:spPr bwMode="auto">
            <a:xfrm>
              <a:off x="3857" y="3504"/>
              <a:ext cx="477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TCP/IP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78571"/>
          </a:bodyPr>
          <a:lstStyle/>
          <a:p>
            <a:pPr eaLnBrk="1" hangingPunct="1"/>
            <a:r>
              <a:rPr lang="en-US" smtClean="0"/>
              <a:t>Una dirección de IPv4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854325" y="2833688"/>
            <a:ext cx="4438650" cy="11906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11010000.01111011.00101101.00010010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208.123.45.18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844675" y="2895600"/>
            <a:ext cx="747713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92857"/>
          </a:bodyPr>
          <a:lstStyle/>
          <a:p>
            <a:pPr algn="ctr">
              <a:defRPr/>
            </a:pPr>
            <a:r>
              <a:rPr lang="en-US" sz="1200" b="1"/>
              <a:t>Binario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844675" y="3702050"/>
            <a:ext cx="779463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/>
              <a:t>Decimal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Binario a conversión decimal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708400" y="24272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4148138" y="24272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4586288" y="24272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5026025" y="24272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5464175" y="24272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5903913" y="24272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3270250" y="24272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6343650" y="24272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3697288" y="3225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4124325" y="3225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4551363" y="3225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54" name="Text Box 16"/>
          <p:cNvSpPr txBox="1">
            <a:spLocks noChangeArrowheads="1"/>
          </p:cNvSpPr>
          <p:nvPr/>
        </p:nvSpPr>
        <p:spPr bwMode="auto">
          <a:xfrm>
            <a:off x="4978400" y="3225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5405438" y="3225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56" name="Text Box 18"/>
          <p:cNvSpPr txBox="1">
            <a:spLocks noChangeArrowheads="1"/>
          </p:cNvSpPr>
          <p:nvPr/>
        </p:nvSpPr>
        <p:spPr bwMode="auto">
          <a:xfrm>
            <a:off x="5832475" y="3225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57" name="Text Box 19"/>
          <p:cNvSpPr txBox="1">
            <a:spLocks noChangeArrowheads="1"/>
          </p:cNvSpPr>
          <p:nvPr/>
        </p:nvSpPr>
        <p:spPr bwMode="auto">
          <a:xfrm>
            <a:off x="3268663" y="3225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58" name="Text Box 20"/>
          <p:cNvSpPr txBox="1">
            <a:spLocks noChangeArrowheads="1"/>
          </p:cNvSpPr>
          <p:nvPr/>
        </p:nvSpPr>
        <p:spPr bwMode="auto">
          <a:xfrm>
            <a:off x="6259513" y="3225800"/>
            <a:ext cx="311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59" name="Text Box 21"/>
          <p:cNvSpPr txBox="1">
            <a:spLocks noChangeArrowheads="1"/>
          </p:cNvSpPr>
          <p:nvPr/>
        </p:nvSpPr>
        <p:spPr bwMode="auto">
          <a:xfrm>
            <a:off x="3856038" y="4027488"/>
            <a:ext cx="438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64</a:t>
            </a:r>
          </a:p>
        </p:txBody>
      </p:sp>
      <p:sp>
        <p:nvSpPr>
          <p:cNvPr id="10260" name="Text Box 22"/>
          <p:cNvSpPr txBox="1">
            <a:spLocks noChangeArrowheads="1"/>
          </p:cNvSpPr>
          <p:nvPr/>
        </p:nvSpPr>
        <p:spPr bwMode="auto">
          <a:xfrm>
            <a:off x="4346575" y="4027488"/>
            <a:ext cx="438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32</a:t>
            </a:r>
          </a:p>
        </p:txBody>
      </p:sp>
      <p:sp>
        <p:nvSpPr>
          <p:cNvPr id="10261" name="Text Box 23"/>
          <p:cNvSpPr txBox="1">
            <a:spLocks noChangeArrowheads="1"/>
          </p:cNvSpPr>
          <p:nvPr/>
        </p:nvSpPr>
        <p:spPr bwMode="auto">
          <a:xfrm>
            <a:off x="4835525" y="4027488"/>
            <a:ext cx="438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</a:t>
            </a:r>
          </a:p>
        </p:txBody>
      </p:sp>
      <p:sp>
        <p:nvSpPr>
          <p:cNvPr id="10262" name="Text Box 24"/>
          <p:cNvSpPr txBox="1">
            <a:spLocks noChangeArrowheads="1"/>
          </p:cNvSpPr>
          <p:nvPr/>
        </p:nvSpPr>
        <p:spPr bwMode="auto">
          <a:xfrm>
            <a:off x="5326063" y="40274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0263" name="Text Box 25"/>
          <p:cNvSpPr txBox="1">
            <a:spLocks noChangeArrowheads="1"/>
          </p:cNvSpPr>
          <p:nvPr/>
        </p:nvSpPr>
        <p:spPr bwMode="auto">
          <a:xfrm>
            <a:off x="5688013" y="40274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0264" name="Text Box 26"/>
          <p:cNvSpPr txBox="1">
            <a:spLocks noChangeArrowheads="1"/>
          </p:cNvSpPr>
          <p:nvPr/>
        </p:nvSpPr>
        <p:spPr bwMode="auto">
          <a:xfrm>
            <a:off x="6051550" y="40274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265" name="Text Box 27"/>
          <p:cNvSpPr txBox="1">
            <a:spLocks noChangeArrowheads="1"/>
          </p:cNvSpPr>
          <p:nvPr/>
        </p:nvSpPr>
        <p:spPr bwMode="auto">
          <a:xfrm>
            <a:off x="3238500" y="4027488"/>
            <a:ext cx="565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128</a:t>
            </a:r>
          </a:p>
        </p:txBody>
      </p:sp>
      <p:sp>
        <p:nvSpPr>
          <p:cNvPr id="10266" name="Text Box 28"/>
          <p:cNvSpPr txBox="1">
            <a:spLocks noChangeArrowheads="1"/>
          </p:cNvSpPr>
          <p:nvPr/>
        </p:nvSpPr>
        <p:spPr bwMode="auto">
          <a:xfrm>
            <a:off x="6413500" y="4027488"/>
            <a:ext cx="311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0267" name="Text Box 29"/>
          <p:cNvSpPr txBox="1">
            <a:spLocks noChangeArrowheads="1"/>
          </p:cNvSpPr>
          <p:nvPr/>
        </p:nvSpPr>
        <p:spPr bwMode="auto">
          <a:xfrm>
            <a:off x="3446463" y="3165475"/>
            <a:ext cx="268287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</a:t>
            </a:r>
          </a:p>
        </p:txBody>
      </p:sp>
      <p:sp>
        <p:nvSpPr>
          <p:cNvPr id="10268" name="Text Box 30"/>
          <p:cNvSpPr txBox="1">
            <a:spLocks noChangeArrowheads="1"/>
          </p:cNvSpPr>
          <p:nvPr/>
        </p:nvSpPr>
        <p:spPr bwMode="auto">
          <a:xfrm>
            <a:off x="6435725" y="3165475"/>
            <a:ext cx="2682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10269" name="Text Box 31"/>
          <p:cNvSpPr txBox="1">
            <a:spLocks noChangeArrowheads="1"/>
          </p:cNvSpPr>
          <p:nvPr/>
        </p:nvSpPr>
        <p:spPr bwMode="auto">
          <a:xfrm>
            <a:off x="3873500" y="3165475"/>
            <a:ext cx="2682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</a:t>
            </a:r>
          </a:p>
        </p:txBody>
      </p:sp>
      <p:sp>
        <p:nvSpPr>
          <p:cNvPr id="10270" name="Text Box 32"/>
          <p:cNvSpPr txBox="1">
            <a:spLocks noChangeArrowheads="1"/>
          </p:cNvSpPr>
          <p:nvPr/>
        </p:nvSpPr>
        <p:spPr bwMode="auto">
          <a:xfrm>
            <a:off x="4300538" y="3165475"/>
            <a:ext cx="268287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</a:t>
            </a:r>
          </a:p>
        </p:txBody>
      </p:sp>
      <p:sp>
        <p:nvSpPr>
          <p:cNvPr id="10271" name="Text Box 33"/>
          <p:cNvSpPr txBox="1">
            <a:spLocks noChangeArrowheads="1"/>
          </p:cNvSpPr>
          <p:nvPr/>
        </p:nvSpPr>
        <p:spPr bwMode="auto">
          <a:xfrm>
            <a:off x="4727575" y="3165475"/>
            <a:ext cx="2682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</a:t>
            </a:r>
          </a:p>
        </p:txBody>
      </p:sp>
      <p:sp>
        <p:nvSpPr>
          <p:cNvPr id="10272" name="Text Box 34"/>
          <p:cNvSpPr txBox="1">
            <a:spLocks noChangeArrowheads="1"/>
          </p:cNvSpPr>
          <p:nvPr/>
        </p:nvSpPr>
        <p:spPr bwMode="auto">
          <a:xfrm>
            <a:off x="5154613" y="3165475"/>
            <a:ext cx="268287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</a:t>
            </a:r>
          </a:p>
        </p:txBody>
      </p:sp>
      <p:sp>
        <p:nvSpPr>
          <p:cNvPr id="10273" name="Text Box 35"/>
          <p:cNvSpPr txBox="1">
            <a:spLocks noChangeArrowheads="1"/>
          </p:cNvSpPr>
          <p:nvPr/>
        </p:nvSpPr>
        <p:spPr bwMode="auto">
          <a:xfrm>
            <a:off x="5581650" y="3165475"/>
            <a:ext cx="268288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</a:t>
            </a:r>
          </a:p>
        </p:txBody>
      </p:sp>
      <p:sp>
        <p:nvSpPr>
          <p:cNvPr id="10274" name="Text Box 36"/>
          <p:cNvSpPr txBox="1">
            <a:spLocks noChangeArrowheads="1"/>
          </p:cNvSpPr>
          <p:nvPr/>
        </p:nvSpPr>
        <p:spPr bwMode="auto">
          <a:xfrm>
            <a:off x="6008688" y="3165475"/>
            <a:ext cx="268287" cy="274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</a:t>
            </a:r>
          </a:p>
        </p:txBody>
      </p:sp>
      <p:sp>
        <p:nvSpPr>
          <p:cNvPr id="10275" name="Text Box 37"/>
          <p:cNvSpPr txBox="1">
            <a:spLocks noChangeArrowheads="1"/>
          </p:cNvSpPr>
          <p:nvPr/>
        </p:nvSpPr>
        <p:spPr bwMode="auto">
          <a:xfrm>
            <a:off x="3671888" y="4027488"/>
            <a:ext cx="3175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0276" name="Text Box 38"/>
          <p:cNvSpPr txBox="1">
            <a:spLocks noChangeArrowheads="1"/>
          </p:cNvSpPr>
          <p:nvPr/>
        </p:nvSpPr>
        <p:spPr bwMode="auto">
          <a:xfrm>
            <a:off x="4160838" y="4027488"/>
            <a:ext cx="3175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0277" name="Text Box 39"/>
          <p:cNvSpPr txBox="1">
            <a:spLocks noChangeArrowheads="1"/>
          </p:cNvSpPr>
          <p:nvPr/>
        </p:nvSpPr>
        <p:spPr bwMode="auto">
          <a:xfrm>
            <a:off x="4651375" y="4027488"/>
            <a:ext cx="3175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0278" name="Text Box 40"/>
          <p:cNvSpPr txBox="1">
            <a:spLocks noChangeArrowheads="1"/>
          </p:cNvSpPr>
          <p:nvPr/>
        </p:nvSpPr>
        <p:spPr bwMode="auto">
          <a:xfrm>
            <a:off x="5140325" y="4027488"/>
            <a:ext cx="3175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0279" name="Text Box 41"/>
          <p:cNvSpPr txBox="1">
            <a:spLocks noChangeArrowheads="1"/>
          </p:cNvSpPr>
          <p:nvPr/>
        </p:nvSpPr>
        <p:spPr bwMode="auto">
          <a:xfrm>
            <a:off x="5503863" y="4027488"/>
            <a:ext cx="3175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0280" name="Text Box 42"/>
          <p:cNvSpPr txBox="1">
            <a:spLocks noChangeArrowheads="1"/>
          </p:cNvSpPr>
          <p:nvPr/>
        </p:nvSpPr>
        <p:spPr bwMode="auto">
          <a:xfrm>
            <a:off x="5865813" y="4027488"/>
            <a:ext cx="3175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0281" name="Text Box 43"/>
          <p:cNvSpPr txBox="1">
            <a:spLocks noChangeArrowheads="1"/>
          </p:cNvSpPr>
          <p:nvPr/>
        </p:nvSpPr>
        <p:spPr bwMode="auto">
          <a:xfrm>
            <a:off x="6229350" y="4027488"/>
            <a:ext cx="3175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10282" name="Text Box 44"/>
          <p:cNvSpPr txBox="1">
            <a:spLocks noChangeArrowheads="1"/>
          </p:cNvSpPr>
          <p:nvPr/>
        </p:nvSpPr>
        <p:spPr bwMode="auto">
          <a:xfrm>
            <a:off x="6591300" y="4027488"/>
            <a:ext cx="7620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= 255</a:t>
            </a: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1676400" y="2449513"/>
            <a:ext cx="1363663" cy="287337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95238"/>
          </a:bodyPr>
          <a:lstStyle/>
          <a:p>
            <a:pPr algn="ctr">
              <a:defRPr/>
            </a:pPr>
            <a:r>
              <a:rPr lang="en-US" sz="1200" b="1"/>
              <a:t>Número binario</a:t>
            </a: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1676400" y="3211513"/>
            <a:ext cx="1363663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83333"/>
          </a:bodyPr>
          <a:lstStyle/>
          <a:p>
            <a:pPr algn="ctr">
              <a:defRPr/>
            </a:pPr>
            <a:r>
              <a:rPr lang="en-US" sz="1200" b="1"/>
              <a:t>Valor del lugar binario</a:t>
            </a: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1676400" y="3989388"/>
            <a:ext cx="1363663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96153"/>
          </a:bodyPr>
          <a:lstStyle/>
          <a:p>
            <a:pPr algn="ctr">
              <a:defRPr/>
            </a:pPr>
            <a:r>
              <a:rPr lang="en-US" sz="1200" b="1"/>
              <a:t>Equivalente decimal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88000"/>
          </a:bodyPr>
          <a:lstStyle/>
          <a:p>
            <a:pPr eaLnBrk="1" hangingPunct="1"/>
            <a:r>
              <a:rPr lang="en-US" smtClean="0"/>
              <a:t>La máscara subneta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3021013" y="2139950"/>
            <a:ext cx="4438650" cy="25638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172.16.10.101</a:t>
            </a:r>
          </a:p>
          <a:p>
            <a:endParaRPr lang="en-US"/>
          </a:p>
          <a:p>
            <a:r>
              <a:rPr lang="en-US"/>
              <a:t>1101100.00001000.00001010.01100101</a:t>
            </a:r>
          </a:p>
          <a:p>
            <a:endParaRPr lang="en-US"/>
          </a:p>
          <a:p>
            <a:r>
              <a:rPr lang="en-US"/>
              <a:t>11111111.11111111.00000000.00000000</a:t>
            </a:r>
          </a:p>
          <a:p>
            <a:endParaRPr lang="en-US"/>
          </a:p>
          <a:p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1101100.00001000.00000000.00000000 </a:t>
            </a:r>
          </a:p>
          <a:p>
            <a:endParaRPr lang="en-US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172.16.0.0 </a:t>
            </a:r>
            <a:endParaRPr lang="en-US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600200" y="2082800"/>
            <a:ext cx="1225550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92857"/>
          </a:bodyPr>
          <a:lstStyle/>
          <a:p>
            <a:pPr algn="ctr">
              <a:defRPr/>
            </a:pPr>
            <a:r>
              <a:rPr lang="en-US" sz="1200" b="1"/>
              <a:t>Dirección IP decimal 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600200" y="2689225"/>
            <a:ext cx="1225550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89285"/>
          </a:bodyPr>
          <a:lstStyle/>
          <a:p>
            <a:pPr algn="ctr">
              <a:defRPr/>
            </a:pPr>
            <a:r>
              <a:rPr lang="en-US" sz="1200" b="1"/>
              <a:t>Dirección IP binaria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600200" y="3295650"/>
            <a:ext cx="1225550" cy="287338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normAutofit fontScale="82608"/>
          </a:bodyPr>
          <a:lstStyle/>
          <a:p>
            <a:pPr algn="ctr">
              <a:defRPr/>
            </a:pPr>
            <a:r>
              <a:rPr lang="en-US" sz="1200" b="1"/>
              <a:t>Máscara subneta 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600200" y="3743325"/>
            <a:ext cx="1225550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/>
              <a:t>Red binaria ID 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600200" y="4333875"/>
            <a:ext cx="1225550" cy="469900"/>
          </a:xfrm>
          <a:prstGeom prst="rect">
            <a:avLst/>
          </a:prstGeom>
          <a:solidFill>
            <a:srgbClr val="DDDDDD"/>
          </a:solidFill>
          <a:ln w="127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rgbClr val="878787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/>
              <a:t>Red decimal ID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1135</Words>
  <Application>Microsoft Office PowerPoint</Application>
  <PresentationFormat>Presentación en pantalla (4:3)</PresentationFormat>
  <Paragraphs>422</Paragraphs>
  <Slides>38</Slides>
  <Notes>36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0" baseType="lpstr">
      <vt:lpstr>Default Design</vt:lpstr>
      <vt:lpstr>Flash Document</vt:lpstr>
      <vt:lpstr>Gestión de redes con TCP/IP</vt:lpstr>
      <vt:lpstr>Protocolo de la red</vt:lpstr>
      <vt:lpstr>Red - y protocolos de la Capa de transporte</vt:lpstr>
      <vt:lpstr>Aplicación - presentación - y protocolos de la capa de la sesión</vt:lpstr>
      <vt:lpstr>Protocolo Bindings</vt:lpstr>
      <vt:lpstr>TCP/IP</vt:lpstr>
      <vt:lpstr>Una dirección de IPv4</vt:lpstr>
      <vt:lpstr>Binario a conversión decimal</vt:lpstr>
      <vt:lpstr>La máscara subneta</vt:lpstr>
      <vt:lpstr>Estructura de la máscara subneta</vt:lpstr>
      <vt:lpstr>ANDing binario</vt:lpstr>
      <vt:lpstr>La aplicación de una máscara subneta</vt:lpstr>
      <vt:lpstr>La distinción de direcciones locales y remotas</vt:lpstr>
      <vt:lpstr>La entrada de la falta</vt:lpstr>
      <vt:lpstr>Reglas de la asignación de la dirección IP</vt:lpstr>
      <vt:lpstr>El ICANN</vt:lpstr>
      <vt:lpstr>Clases de la dirección IP</vt:lpstr>
      <vt:lpstr>Nonroutable privado se dirige</vt:lpstr>
      <vt:lpstr>Subredes de TCP/IP</vt:lpstr>
      <vt:lpstr>Una máscara subneta de encargo</vt:lpstr>
      <vt:lpstr>Limitaciones de direcciones IP de la falta</vt:lpstr>
      <vt:lpstr>Máscaras de la subred de longitud variables (VLSMs)</vt:lpstr>
      <vt:lpstr>Classless Inter Domain Routing (CIDR)</vt:lpstr>
      <vt:lpstr>El cálculo de la red baja ID de una subred de encargo</vt:lpstr>
      <vt:lpstr>Limitaciones de IPv4</vt:lpstr>
      <vt:lpstr>IPv6</vt:lpstr>
      <vt:lpstr>Una dirección de IPv6</vt:lpstr>
      <vt:lpstr>Modelo de la Red de TCP/IP</vt:lpstr>
      <vt:lpstr>Capas en la Suite del Protocolo TCP/IP</vt:lpstr>
      <vt:lpstr>TCP y protocolos del transporte de UDP</vt:lpstr>
      <vt:lpstr>Internet Protocol (IP)</vt:lpstr>
      <vt:lpstr>Address Resolution Protocol (ARP)</vt:lpstr>
      <vt:lpstr>Internet Control Message Protocol (ICMP)</vt:lpstr>
      <vt:lpstr>Internet Group Management Protocol (IGMP)</vt:lpstr>
      <vt:lpstr>Puertos</vt:lpstr>
      <vt:lpstr>Variedades del puerto</vt:lpstr>
      <vt:lpstr>Enchufes</vt:lpstr>
      <vt:lpstr>Preguntas reflexivas</vt:lpstr>
    </vt:vector>
  </TitlesOfParts>
  <Company>element 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OV-ILT Template –  Content Developer Section</dc:title>
  <dc:subject>Courseware Resource Supplement</dc:subject>
  <dc:creator>Isalgado</dc:creator>
  <dc:description>Version 1.6_x000d_
03.31.03</dc:description>
  <cp:lastModifiedBy>Agarcia</cp:lastModifiedBy>
  <cp:revision>81</cp:revision>
  <dcterms:created xsi:type="dcterms:W3CDTF">2004-05-21T12:27:45Z</dcterms:created>
  <dcterms:modified xsi:type="dcterms:W3CDTF">2014-02-16T15:08:49Z</dcterms:modified>
  <cp:category>Templates</cp:category>
</cp:coreProperties>
</file>