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8" r:id="rId38"/>
    <p:sldId id="367" r:id="rId39"/>
    <p:sldId id="369" r:id="rId40"/>
    <p:sldId id="370" r:id="rId41"/>
    <p:sldId id="371" r:id="rId42"/>
    <p:sldId id="372" r:id="rId43"/>
  </p:sldIdLst>
  <p:sldSz cx="9144000" cy="6858000" type="screen4x3"/>
  <p:notesSz cx="7124700" cy="9410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262CBE"/>
    <a:srgbClr val="DDDDDD"/>
    <a:srgbClr val="C4C4C4"/>
    <a:srgbClr val="CC3300"/>
    <a:srgbClr val="878787"/>
    <a:srgbClr val="78787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2" autoAdjust="0"/>
    <p:restoredTop sz="80776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7013" y="0"/>
            <a:ext cx="30876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0876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7013" y="8939213"/>
            <a:ext cx="30876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smtClean="0"/>
            </a:lvl1pPr>
          </a:lstStyle>
          <a:p>
            <a:pPr>
              <a:defRPr/>
            </a:pPr>
            <a:fld id="{5328ED71-5954-4F4F-AA30-1ABD355A9B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7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5425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4850"/>
            <a:ext cx="4705350" cy="3529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788" y="4470400"/>
            <a:ext cx="56991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5425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smtClean="0"/>
            </a:lvl1pPr>
          </a:lstStyle>
          <a:p>
            <a:pPr>
              <a:defRPr/>
            </a:pPr>
            <a:fld id="{41174853-8170-43CA-AC11-07FB3CE00F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77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6A7E2-2000-44BF-AA44-C110AAA97902}" type="slidenum">
              <a:rPr lang="en-US"/>
              <a:pPr/>
              <a:t>28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6B68F-16F2-4497-A89A-6009751EAB51}" type="slidenum">
              <a:rPr lang="en-US"/>
              <a:pPr/>
              <a:t>37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CD85C-5AF0-48AC-8FD1-C2A9E9111545}" type="slidenum">
              <a:rPr lang="en-US"/>
              <a:pPr/>
              <a:t>38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4CAF0-C6EF-44EE-A3F0-DD1D1BC448BF}" type="slidenum">
              <a:rPr lang="en-US"/>
              <a:pPr/>
              <a:t>39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8E6D2-9330-4DCE-AD90-0E00207C39B4}" type="slidenum">
              <a:rPr lang="en-US"/>
              <a:pPr/>
              <a:t>40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D0192-0F88-4669-9662-BC77B9575ADE}" type="slidenum">
              <a:rPr lang="en-US"/>
              <a:pPr/>
              <a:t>41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C89B6-7D45-443D-B7AE-BE7FFB935FEF}" type="slidenum">
              <a:rPr lang="en-US"/>
              <a:pPr/>
              <a:t>42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B191C-0140-4188-ABA0-1CA4117B6456}" type="slidenum">
              <a:rPr lang="en-US"/>
              <a:pPr/>
              <a:t>29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EBC88-B7DF-44EF-937D-E46B99786CEA}" type="slidenum">
              <a:rPr lang="en-US"/>
              <a:pPr/>
              <a:t>30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72E5C-A0D0-41E3-9533-0BE639C348D8}" type="slidenum">
              <a:rPr lang="en-US"/>
              <a:pPr/>
              <a:t>31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87BB0-C5E9-4404-9DCF-202D2629C8A5}" type="slidenum">
              <a:rPr lang="en-US"/>
              <a:pPr/>
              <a:t>32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546EC-401F-4C4E-8C9D-0EEA33A8F773}" type="slidenum">
              <a:rPr lang="en-US"/>
              <a:pPr/>
              <a:t>33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BD848-D05F-4ED6-AF96-E850F080FE94}" type="slidenum">
              <a:rPr lang="en-US"/>
              <a:pPr/>
              <a:t>34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7827D-0E88-42D8-8BD3-0BCD55403A92}" type="slidenum">
              <a:rPr lang="en-US"/>
              <a:pPr/>
              <a:t>35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7B194-B82A-43F5-A512-772A596CEA0B}" type="slidenum">
              <a:rPr lang="en-US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68532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0450"/>
            <a:ext cx="8229600" cy="53403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0450"/>
            <a:ext cx="4038600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0450"/>
            <a:ext cx="4038600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PowerPoint Background cop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0450"/>
            <a:ext cx="82296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68532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white">
          <a:xfrm>
            <a:off x="8178800" y="6551613"/>
            <a:ext cx="965200" cy="204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895" tIns="41272" rIns="88895" bIns="41272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857250" algn="r"/>
              </a:tabLst>
              <a:defRPr/>
            </a:pPr>
            <a:r>
              <a:rPr lang="en-US" sz="800">
                <a:solidFill>
                  <a:srgbClr val="C4C4C4"/>
                </a:solidFill>
              </a:rPr>
              <a:t>OV 5 - </a:t>
            </a:r>
            <a:fld id="{2A082E59-9B1B-4A38-B157-3E8A10A5D282}" type="slidenum">
              <a:rPr lang="en-US" sz="800">
                <a:solidFill>
                  <a:srgbClr val="C4C4C4"/>
                </a:solidFill>
              </a:rPr>
              <a:pPr algn="ctr" eaLnBrk="0" hangingPunct="0">
                <a:spcBef>
                  <a:spcPct val="50000"/>
                </a:spcBef>
                <a:tabLst>
                  <a:tab pos="857250" algn="r"/>
                </a:tabLst>
                <a:defRPr/>
              </a:pPr>
              <a:t>‹Nº›</a:t>
            </a:fld>
            <a:endParaRPr lang="en-US" sz="800">
              <a:solidFill>
                <a:srgbClr val="C4C4C4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551613"/>
            <a:ext cx="3643313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2" tIns="44447" rIns="90482" bIns="44447">
            <a:spAutoFit/>
          </a:bodyPr>
          <a:lstStyle/>
          <a:p>
            <a:pPr algn="r" eaLnBrk="0" hangingPunct="0">
              <a:defRPr/>
            </a:pPr>
            <a:r>
              <a:rPr lang="en-US" sz="1000">
                <a:solidFill>
                  <a:srgbClr val="C4C4C4"/>
                </a:solidFill>
              </a:rPr>
              <a:t>Copyright © 2009 Element K Content LLC.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Realizaciones de la red</a:t>
            </a:r>
          </a:p>
        </p:txBody>
      </p:sp>
      <p:sp>
        <p:nvSpPr>
          <p:cNvPr id="6147" name="Rectangle 2053"/>
          <p:cNvSpPr>
            <a:spLocks noChangeArrowheads="1"/>
          </p:cNvSpPr>
          <p:nvPr/>
        </p:nvSpPr>
        <p:spPr bwMode="auto">
          <a:xfrm>
            <a:off x="457200" y="1060450"/>
            <a:ext cx="82296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5454"/>
          </a:bodyPr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El modelo OSI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Redes de Ethernet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Redes del token ring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Redes de Fiber Distributed Data Interface (FDDI)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Tecnologías inalámbricas y estándares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89130"/>
          </a:bodyPr>
          <a:lstStyle/>
          <a:p>
            <a:pPr eaLnBrk="1" hangingPunct="1"/>
            <a:r>
              <a:rPr lang="en-US" smtClean="0"/>
              <a:t>El proceso de comunicación de datos OSI</a:t>
            </a:r>
          </a:p>
        </p:txBody>
      </p:sp>
      <p:grpSp>
        <p:nvGrpSpPr>
          <p:cNvPr id="15363" name="Group 35"/>
          <p:cNvGrpSpPr>
            <a:grpSpLocks/>
          </p:cNvGrpSpPr>
          <p:nvPr/>
        </p:nvGrpSpPr>
        <p:grpSpPr bwMode="auto">
          <a:xfrm>
            <a:off x="1295400" y="979488"/>
            <a:ext cx="6400800" cy="5434012"/>
            <a:chOff x="856" y="617"/>
            <a:chExt cx="4032" cy="3423"/>
          </a:xfrm>
        </p:grpSpPr>
        <p:pic>
          <p:nvPicPr>
            <p:cNvPr id="15364" name="Picture 40" descr="computer and os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68" y="617"/>
              <a:ext cx="1224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1750" y="1255"/>
              <a:ext cx="66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Aplicación</a:t>
              </a:r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1710" y="1600"/>
              <a:ext cx="74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Presentación</a:t>
              </a: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1825" y="1965"/>
              <a:ext cx="514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Sesión</a:t>
              </a: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1785" y="2329"/>
              <a:ext cx="59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rmAutofit fontScale="94117"/>
            </a:bodyPr>
            <a:lstStyle/>
            <a:p>
              <a:r>
                <a:rPr lang="en-US" sz="1400"/>
                <a:t>Transporte</a:t>
              </a: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1819" y="2685"/>
              <a:ext cx="52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Red</a:t>
              </a:r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1803" y="3047"/>
              <a:ext cx="557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rmAutofit fontScale="72727"/>
            </a:bodyPr>
            <a:lstStyle/>
            <a:p>
              <a:r>
                <a:rPr lang="en-US" sz="1400"/>
                <a:t>Enlace de datos</a:t>
              </a: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1815" y="3411"/>
              <a:ext cx="53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Físico</a:t>
              </a:r>
            </a:p>
          </p:txBody>
        </p:sp>
        <p:pic>
          <p:nvPicPr>
            <p:cNvPr id="15372" name="Picture 28" descr="packe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6" y="1293"/>
              <a:ext cx="80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41" descr="computer and os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04" y="617"/>
              <a:ext cx="1224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Text Box 42"/>
            <p:cNvSpPr txBox="1">
              <a:spLocks noChangeArrowheads="1"/>
            </p:cNvSpPr>
            <p:nvPr/>
          </p:nvSpPr>
          <p:spPr bwMode="auto">
            <a:xfrm>
              <a:off x="3477" y="1255"/>
              <a:ext cx="66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Aplicación</a:t>
              </a:r>
            </a:p>
          </p:txBody>
        </p:sp>
        <p:sp>
          <p:nvSpPr>
            <p:cNvPr id="15375" name="Text Box 43"/>
            <p:cNvSpPr txBox="1">
              <a:spLocks noChangeArrowheads="1"/>
            </p:cNvSpPr>
            <p:nvPr/>
          </p:nvSpPr>
          <p:spPr bwMode="auto">
            <a:xfrm>
              <a:off x="3437" y="1600"/>
              <a:ext cx="74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Presentación</a:t>
              </a:r>
            </a:p>
          </p:txBody>
        </p:sp>
        <p:sp>
          <p:nvSpPr>
            <p:cNvPr id="15376" name="Text Box 44"/>
            <p:cNvSpPr txBox="1">
              <a:spLocks noChangeArrowheads="1"/>
            </p:cNvSpPr>
            <p:nvPr/>
          </p:nvSpPr>
          <p:spPr bwMode="auto">
            <a:xfrm>
              <a:off x="3552" y="1965"/>
              <a:ext cx="514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Sesión</a:t>
              </a:r>
            </a:p>
          </p:txBody>
        </p:sp>
        <p:sp>
          <p:nvSpPr>
            <p:cNvPr id="15377" name="Text Box 45"/>
            <p:cNvSpPr txBox="1">
              <a:spLocks noChangeArrowheads="1"/>
            </p:cNvSpPr>
            <p:nvPr/>
          </p:nvSpPr>
          <p:spPr bwMode="auto">
            <a:xfrm>
              <a:off x="3512" y="2329"/>
              <a:ext cx="59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rmAutofit fontScale="94117"/>
            </a:bodyPr>
            <a:lstStyle/>
            <a:p>
              <a:r>
                <a:rPr lang="en-US" sz="1400"/>
                <a:t>Transporte</a:t>
              </a:r>
            </a:p>
          </p:txBody>
        </p:sp>
        <p:sp>
          <p:nvSpPr>
            <p:cNvPr id="15378" name="Text Box 46"/>
            <p:cNvSpPr txBox="1">
              <a:spLocks noChangeArrowheads="1"/>
            </p:cNvSpPr>
            <p:nvPr/>
          </p:nvSpPr>
          <p:spPr bwMode="auto">
            <a:xfrm>
              <a:off x="3546" y="2685"/>
              <a:ext cx="52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Red</a:t>
              </a:r>
            </a:p>
          </p:txBody>
        </p:sp>
        <p:sp>
          <p:nvSpPr>
            <p:cNvPr id="15379" name="Text Box 47"/>
            <p:cNvSpPr txBox="1">
              <a:spLocks noChangeArrowheads="1"/>
            </p:cNvSpPr>
            <p:nvPr/>
          </p:nvSpPr>
          <p:spPr bwMode="auto">
            <a:xfrm>
              <a:off x="3530" y="3047"/>
              <a:ext cx="557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rmAutofit fontScale="72727"/>
            </a:bodyPr>
            <a:lstStyle/>
            <a:p>
              <a:r>
                <a:rPr lang="en-US" sz="1400"/>
                <a:t>Enlace de datos</a:t>
              </a:r>
            </a:p>
          </p:txBody>
        </p:sp>
        <p:sp>
          <p:nvSpPr>
            <p:cNvPr id="15380" name="Text Box 48"/>
            <p:cNvSpPr txBox="1">
              <a:spLocks noChangeArrowheads="1"/>
            </p:cNvSpPr>
            <p:nvPr/>
          </p:nvSpPr>
          <p:spPr bwMode="auto">
            <a:xfrm>
              <a:off x="3542" y="3411"/>
              <a:ext cx="53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Físico</a:t>
              </a:r>
            </a:p>
          </p:txBody>
        </p:sp>
        <p:sp>
          <p:nvSpPr>
            <p:cNvPr id="15381" name="Line 49"/>
            <p:cNvSpPr>
              <a:spLocks noChangeShapeType="1"/>
            </p:cNvSpPr>
            <p:nvPr/>
          </p:nvSpPr>
          <p:spPr bwMode="auto">
            <a:xfrm>
              <a:off x="1264" y="1489"/>
              <a:ext cx="0" cy="2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2" name="Line 50"/>
            <p:cNvSpPr>
              <a:spLocks noChangeShapeType="1"/>
            </p:cNvSpPr>
            <p:nvPr/>
          </p:nvSpPr>
          <p:spPr bwMode="auto">
            <a:xfrm>
              <a:off x="1408" y="3849"/>
              <a:ext cx="30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3" name="Line 52"/>
            <p:cNvSpPr>
              <a:spLocks noChangeShapeType="1"/>
            </p:cNvSpPr>
            <p:nvPr/>
          </p:nvSpPr>
          <p:spPr bwMode="auto">
            <a:xfrm>
              <a:off x="4592" y="1321"/>
              <a:ext cx="0" cy="2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4" name="Text Box 53"/>
            <p:cNvSpPr txBox="1">
              <a:spLocks noChangeArrowheads="1"/>
            </p:cNvSpPr>
            <p:nvPr/>
          </p:nvSpPr>
          <p:spPr bwMode="auto">
            <a:xfrm>
              <a:off x="2585" y="3848"/>
              <a:ext cx="688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rmAutofit fontScale="75000"/>
            </a:bodyPr>
            <a:lstStyle/>
            <a:p>
              <a:r>
                <a:rPr lang="en-US" sz="1400"/>
                <a:t>Flujo del paquete</a:t>
              </a:r>
            </a:p>
          </p:txBody>
        </p:sp>
        <p:sp>
          <p:nvSpPr>
            <p:cNvPr id="15385" name="Text Box 53"/>
            <p:cNvSpPr txBox="1">
              <a:spLocks noChangeArrowheads="1"/>
            </p:cNvSpPr>
            <p:nvPr/>
          </p:nvSpPr>
          <p:spPr bwMode="auto">
            <a:xfrm>
              <a:off x="1056" y="753"/>
              <a:ext cx="712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rmAutofit fontScale="94444"/>
            </a:bodyPr>
            <a:lstStyle/>
            <a:p>
              <a:r>
                <a:rPr lang="en-US" sz="1400"/>
                <a:t>Ordenador A</a:t>
              </a:r>
            </a:p>
          </p:txBody>
        </p:sp>
        <p:sp>
          <p:nvSpPr>
            <p:cNvPr id="15386" name="Text Box 53"/>
            <p:cNvSpPr txBox="1">
              <a:spLocks noChangeArrowheads="1"/>
            </p:cNvSpPr>
            <p:nvPr/>
          </p:nvSpPr>
          <p:spPr bwMode="auto">
            <a:xfrm>
              <a:off x="4176" y="753"/>
              <a:ext cx="712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rmAutofit fontScale="94444"/>
            </a:bodyPr>
            <a:lstStyle/>
            <a:p>
              <a:r>
                <a:rPr lang="en-US" sz="1400"/>
                <a:t>Ordenador 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Ethernet</a:t>
            </a:r>
          </a:p>
        </p:txBody>
      </p:sp>
      <p:grpSp>
        <p:nvGrpSpPr>
          <p:cNvPr id="16387" name="Group 39"/>
          <p:cNvGrpSpPr>
            <a:grpSpLocks/>
          </p:cNvGrpSpPr>
          <p:nvPr/>
        </p:nvGrpSpPr>
        <p:grpSpPr bwMode="auto">
          <a:xfrm>
            <a:off x="349250" y="1979613"/>
            <a:ext cx="8443913" cy="3201987"/>
            <a:chOff x="220" y="1508"/>
            <a:chExt cx="5319" cy="2017"/>
          </a:xfrm>
        </p:grpSpPr>
        <p:pic>
          <p:nvPicPr>
            <p:cNvPr id="16388" name="Picture 17" descr="03c_kn01_1"/>
            <p:cNvPicPr>
              <a:picLocks noChangeAspect="1" noChangeArrowheads="1"/>
            </p:cNvPicPr>
            <p:nvPr/>
          </p:nvPicPr>
          <p:blipFill>
            <a:blip r:embed="rId2"/>
            <a:srcRect t="10243"/>
            <a:stretch>
              <a:fillRect/>
            </a:stretch>
          </p:blipFill>
          <p:spPr bwMode="auto">
            <a:xfrm>
              <a:off x="220" y="1508"/>
              <a:ext cx="5319" cy="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Line 24"/>
            <p:cNvSpPr>
              <a:spLocks noChangeShapeType="1"/>
            </p:cNvSpPr>
            <p:nvPr/>
          </p:nvSpPr>
          <p:spPr bwMode="auto">
            <a:xfrm flipV="1">
              <a:off x="2898" y="2917"/>
              <a:ext cx="0" cy="4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2352" y="3229"/>
              <a:ext cx="1104" cy="296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78787"/>
              </a:outerShdw>
            </a:effectLst>
          </p:spPr>
          <p:txBody>
            <a:bodyPr>
              <a:normAutofit fontScale="89795"/>
            </a:bodyPr>
            <a:lstStyle/>
            <a:p>
              <a:pPr algn="ctr">
                <a:defRPr/>
              </a:pPr>
              <a:r>
                <a:rPr lang="en-US" sz="1200" b="1"/>
                <a:t>LAN de Ethernet dentro de un edificio solo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Ethernet cambiada</a:t>
            </a:r>
          </a:p>
        </p:txBody>
      </p:sp>
      <p:pic>
        <p:nvPicPr>
          <p:cNvPr id="17411" name="Picture 1041" descr="C:\Documents and Settings\TDrake\My Documents\085821_Network+\ILT\Lesson5\7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2038350"/>
            <a:ext cx="80756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1036"/>
          <p:cNvSpPr>
            <a:spLocks noChangeShapeType="1"/>
          </p:cNvSpPr>
          <p:nvPr/>
        </p:nvSpPr>
        <p:spPr bwMode="auto">
          <a:xfrm flipV="1">
            <a:off x="4575175" y="37195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Box 1037"/>
          <p:cNvSpPr txBox="1">
            <a:spLocks noChangeArrowheads="1"/>
          </p:cNvSpPr>
          <p:nvPr/>
        </p:nvSpPr>
        <p:spPr bwMode="auto">
          <a:xfrm>
            <a:off x="3605213" y="4338638"/>
            <a:ext cx="1930400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80645"/>
          </a:bodyPr>
          <a:lstStyle/>
          <a:p>
            <a:pPr algn="ctr">
              <a:defRPr/>
            </a:pPr>
            <a:r>
              <a:rPr lang="en-US" sz="1200" b="1"/>
              <a:t>La conexión cambiada utiliza la amplitud de banda llena</a:t>
            </a:r>
          </a:p>
        </p:txBody>
      </p:sp>
      <p:sp>
        <p:nvSpPr>
          <p:cNvPr id="17414" name="Line 1039"/>
          <p:cNvSpPr>
            <a:spLocks noChangeShapeType="1"/>
          </p:cNvSpPr>
          <p:nvPr/>
        </p:nvSpPr>
        <p:spPr bwMode="auto">
          <a:xfrm>
            <a:off x="3517900" y="2559050"/>
            <a:ext cx="2263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88000"/>
          </a:bodyPr>
          <a:lstStyle/>
          <a:p>
            <a:pPr eaLnBrk="1" hangingPunct="1"/>
            <a:r>
              <a:rPr lang="en-US" smtClean="0"/>
              <a:t>Marcos de Ethernet</a:t>
            </a:r>
          </a:p>
        </p:txBody>
      </p:sp>
      <p:pic>
        <p:nvPicPr>
          <p:cNvPr id="18435" name="Picture 6" descr="f0858215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2963863"/>
            <a:ext cx="77454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893763" y="3025775"/>
            <a:ext cx="9429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93750"/>
          </a:bodyPr>
          <a:lstStyle/>
          <a:p>
            <a:r>
              <a:rPr lang="en-US" sz="1400"/>
              <a:t>Preámbulo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162175" y="3021013"/>
            <a:ext cx="1071563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87500"/>
          </a:bodyPr>
          <a:lstStyle/>
          <a:p>
            <a:pPr algn="ctr"/>
            <a:r>
              <a:rPr lang="en-US" sz="1400"/>
              <a:t>Destino</a:t>
            </a:r>
          </a:p>
          <a:p>
            <a:pPr algn="ctr"/>
            <a:r>
              <a:rPr lang="en-US" sz="1400"/>
              <a:t>dirección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557588" y="3021013"/>
            <a:ext cx="814387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87500"/>
          </a:bodyPr>
          <a:lstStyle/>
          <a:p>
            <a:pPr algn="ctr"/>
            <a:r>
              <a:rPr lang="en-US" sz="1400"/>
              <a:t>Fuente</a:t>
            </a:r>
          </a:p>
          <a:p>
            <a:pPr algn="ctr"/>
            <a:r>
              <a:rPr lang="en-US" sz="1400"/>
              <a:t>dirección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6256338" y="3021013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91666"/>
          </a:bodyPr>
          <a:lstStyle/>
          <a:p>
            <a:pPr algn="ctr"/>
            <a:r>
              <a:rPr lang="en-US" sz="1400"/>
              <a:t>Datos</a:t>
            </a: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7524750" y="3021013"/>
            <a:ext cx="5699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CRC</a:t>
            </a:r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4900613" y="3021013"/>
            <a:ext cx="695325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44000"/>
          </a:bodyPr>
          <a:lstStyle/>
          <a:p>
            <a:pPr algn="ctr"/>
            <a:r>
              <a:rPr lang="en-US" sz="1400"/>
              <a:t>Marco</a:t>
            </a:r>
          </a:p>
          <a:p>
            <a:pPr algn="ctr"/>
            <a:r>
              <a:rPr lang="en-US" sz="1400"/>
              <a:t>escribir a máquina</a:t>
            </a:r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6129338" y="3602038"/>
            <a:ext cx="804862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82352"/>
          </a:bodyPr>
          <a:lstStyle/>
          <a:p>
            <a:pPr algn="ctr"/>
            <a:r>
              <a:rPr lang="en-US" sz="1400"/>
              <a:t>Datos</a:t>
            </a:r>
          </a:p>
          <a:p>
            <a:pPr algn="ctr"/>
            <a:r>
              <a:rPr lang="en-US" sz="1400"/>
              <a:t>carga útil</a:t>
            </a:r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7466013" y="3602038"/>
            <a:ext cx="6953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Pie</a:t>
            </a:r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2505075" y="3602038"/>
            <a:ext cx="16367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Jefe = 22 bytes</a:t>
            </a:r>
          </a:p>
        </p:txBody>
      </p:sp>
      <p:sp>
        <p:nvSpPr>
          <p:cNvPr id="18445" name="Text Box 17"/>
          <p:cNvSpPr txBox="1">
            <a:spLocks noChangeArrowheads="1"/>
          </p:cNvSpPr>
          <p:nvPr/>
        </p:nvSpPr>
        <p:spPr bwMode="auto">
          <a:xfrm>
            <a:off x="984250" y="2676525"/>
            <a:ext cx="7556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8 bytes</a:t>
            </a:r>
          </a:p>
        </p:txBody>
      </p:sp>
      <p:sp>
        <p:nvSpPr>
          <p:cNvPr id="18446" name="Text Box 18"/>
          <p:cNvSpPr txBox="1">
            <a:spLocks noChangeArrowheads="1"/>
          </p:cNvSpPr>
          <p:nvPr/>
        </p:nvSpPr>
        <p:spPr bwMode="auto">
          <a:xfrm>
            <a:off x="2301875" y="2676525"/>
            <a:ext cx="7556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6 bytes</a:t>
            </a:r>
          </a:p>
        </p:txBody>
      </p:sp>
      <p:sp>
        <p:nvSpPr>
          <p:cNvPr id="18447" name="Text Box 19"/>
          <p:cNvSpPr txBox="1">
            <a:spLocks noChangeArrowheads="1"/>
          </p:cNvSpPr>
          <p:nvPr/>
        </p:nvSpPr>
        <p:spPr bwMode="auto">
          <a:xfrm>
            <a:off x="3567113" y="2686050"/>
            <a:ext cx="7556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6 bytes</a:t>
            </a:r>
          </a:p>
        </p:txBody>
      </p:sp>
      <p:sp>
        <p:nvSpPr>
          <p:cNvPr id="18448" name="Text Box 20"/>
          <p:cNvSpPr txBox="1">
            <a:spLocks noChangeArrowheads="1"/>
          </p:cNvSpPr>
          <p:nvPr/>
        </p:nvSpPr>
        <p:spPr bwMode="auto">
          <a:xfrm>
            <a:off x="4851400" y="2686050"/>
            <a:ext cx="7556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 bytes</a:t>
            </a:r>
          </a:p>
        </p:txBody>
      </p:sp>
      <p:sp>
        <p:nvSpPr>
          <p:cNvPr id="18449" name="Text Box 21"/>
          <p:cNvSpPr txBox="1">
            <a:spLocks noChangeArrowheads="1"/>
          </p:cNvSpPr>
          <p:nvPr/>
        </p:nvSpPr>
        <p:spPr bwMode="auto">
          <a:xfrm>
            <a:off x="7412038" y="2686050"/>
            <a:ext cx="7556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4 bytes</a:t>
            </a:r>
          </a:p>
        </p:txBody>
      </p:sp>
      <p:sp>
        <p:nvSpPr>
          <p:cNvPr id="18450" name="Text Box 22"/>
          <p:cNvSpPr txBox="1">
            <a:spLocks noChangeArrowheads="1"/>
          </p:cNvSpPr>
          <p:nvPr/>
        </p:nvSpPr>
        <p:spPr bwMode="auto">
          <a:xfrm>
            <a:off x="5753100" y="2686050"/>
            <a:ext cx="14938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46 1500 bytes</a:t>
            </a:r>
          </a:p>
        </p:txBody>
      </p:sp>
      <p:sp>
        <p:nvSpPr>
          <p:cNvPr id="18451" name="Line 23"/>
          <p:cNvSpPr>
            <a:spLocks noChangeShapeType="1"/>
          </p:cNvSpPr>
          <p:nvPr/>
        </p:nvSpPr>
        <p:spPr bwMode="auto">
          <a:xfrm>
            <a:off x="6059488" y="2836863"/>
            <a:ext cx="198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IEEE 802.x Estándar</a:t>
            </a:r>
          </a:p>
        </p:txBody>
      </p:sp>
      <p:pic>
        <p:nvPicPr>
          <p:cNvPr id="19459" name="Picture 8" descr="f0858215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63" y="1289050"/>
            <a:ext cx="31877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2667000" y="3875088"/>
            <a:ext cx="13557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802.x estándar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180013" y="2371725"/>
            <a:ext cx="62706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802.2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5180013" y="3875088"/>
            <a:ext cx="62706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802.3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5180013" y="5410200"/>
            <a:ext cx="62706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802.5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5652"/>
          </a:bodyPr>
          <a:lstStyle/>
          <a:p>
            <a:pPr eaLnBrk="1" hangingPunct="1"/>
            <a:r>
              <a:rPr lang="en-US" smtClean="0"/>
              <a:t>802.3 Estándares</a:t>
            </a:r>
          </a:p>
        </p:txBody>
      </p:sp>
      <p:pic>
        <p:nvPicPr>
          <p:cNvPr id="20483" name="Picture 13" descr="802"/>
          <p:cNvPicPr>
            <a:picLocks noChangeAspect="1" noChangeArrowheads="1"/>
          </p:cNvPicPr>
          <p:nvPr/>
        </p:nvPicPr>
        <p:blipFill>
          <a:blip r:embed="rId2"/>
          <a:srcRect l="27423"/>
          <a:stretch>
            <a:fillRect/>
          </a:stretch>
        </p:blipFill>
        <p:spPr bwMode="auto">
          <a:xfrm>
            <a:off x="3173413" y="3405188"/>
            <a:ext cx="36131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188" y="1143000"/>
            <a:ext cx="109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781425" y="2295525"/>
            <a:ext cx="13652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802.3 estándar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148013" y="3195638"/>
            <a:ext cx="177006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80645"/>
          </a:bodyPr>
          <a:lstStyle/>
          <a:p>
            <a:r>
              <a:rPr lang="en-US" sz="1400"/>
              <a:t>Velocidad de transmisión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5319713" y="3195638"/>
            <a:ext cx="106203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78260"/>
          </a:bodyPr>
          <a:lstStyle/>
          <a:p>
            <a:r>
              <a:rPr lang="en-US" sz="1400"/>
              <a:t>Tipo de la señal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3660775" y="3708400"/>
            <a:ext cx="863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10 Mbps</a:t>
            </a: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3611563" y="4343400"/>
            <a:ext cx="9620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100 Mbps</a:t>
            </a: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3562350" y="4978400"/>
            <a:ext cx="10604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1000 Mbps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5443538" y="3971925"/>
            <a:ext cx="98266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88235"/>
          </a:bodyPr>
          <a:lstStyle/>
          <a:p>
            <a:r>
              <a:rPr lang="en-US" sz="1400"/>
              <a:t>Banda base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5397500" y="4622800"/>
            <a:ext cx="10509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Broadband</a:t>
            </a:r>
          </a:p>
        </p:txBody>
      </p:sp>
      <p:pic>
        <p:nvPicPr>
          <p:cNvPr id="20493" name="Picture 16" descr="coaxilca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8025" y="4233863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7" descr="fiberopticcable"/>
          <p:cNvPicPr>
            <a:picLocks noChangeAspect="1" noChangeArrowheads="1"/>
          </p:cNvPicPr>
          <p:nvPr/>
        </p:nvPicPr>
        <p:blipFill>
          <a:blip r:embed="rId5"/>
          <a:srcRect r="1579"/>
          <a:stretch>
            <a:fillRect/>
          </a:stretch>
        </p:blipFill>
        <p:spPr bwMode="auto">
          <a:xfrm>
            <a:off x="1984375" y="4906963"/>
            <a:ext cx="8905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8" descr="twistedpaircab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8025" y="3651250"/>
            <a:ext cx="904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Text Box 21"/>
          <p:cNvSpPr txBox="1">
            <a:spLocks noChangeArrowheads="1"/>
          </p:cNvSpPr>
          <p:nvPr/>
        </p:nvSpPr>
        <p:spPr bwMode="auto">
          <a:xfrm>
            <a:off x="1905000" y="3176588"/>
            <a:ext cx="10509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68000"/>
          </a:bodyPr>
          <a:lstStyle/>
          <a:p>
            <a:r>
              <a:rPr lang="en-US" sz="1400"/>
              <a:t>Tipo de publicidad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5652"/>
          </a:bodyPr>
          <a:lstStyle/>
          <a:p>
            <a:pPr eaLnBrk="1" hangingPunct="1"/>
            <a:r>
              <a:rPr lang="en-US" smtClean="0"/>
              <a:t>802.2 Estándares</a:t>
            </a:r>
          </a:p>
        </p:txBody>
      </p:sp>
      <p:grpSp>
        <p:nvGrpSpPr>
          <p:cNvPr id="21507" name="Group 31"/>
          <p:cNvGrpSpPr>
            <a:grpSpLocks/>
          </p:cNvGrpSpPr>
          <p:nvPr/>
        </p:nvGrpSpPr>
        <p:grpSpPr bwMode="auto">
          <a:xfrm>
            <a:off x="1225550" y="1403350"/>
            <a:ext cx="6692900" cy="4051300"/>
            <a:chOff x="942" y="1036"/>
            <a:chExt cx="4216" cy="2552"/>
          </a:xfrm>
        </p:grpSpPr>
        <p:pic>
          <p:nvPicPr>
            <p:cNvPr id="21508" name="Picture 5" descr="boo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5" y="1843"/>
              <a:ext cx="68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9" name="Text Box 6"/>
            <p:cNvSpPr txBox="1">
              <a:spLocks noChangeArrowheads="1"/>
            </p:cNvSpPr>
            <p:nvPr/>
          </p:nvSpPr>
          <p:spPr bwMode="auto">
            <a:xfrm>
              <a:off x="942" y="2569"/>
              <a:ext cx="86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802.2 estándar</a:t>
              </a:r>
            </a:p>
          </p:txBody>
        </p:sp>
        <p:pic>
          <p:nvPicPr>
            <p:cNvPr id="21510" name="Picture 7" descr="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8" y="1036"/>
              <a:ext cx="1224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Text Box 8"/>
            <p:cNvSpPr txBox="1">
              <a:spLocks noChangeArrowheads="1"/>
            </p:cNvSpPr>
            <p:nvPr/>
          </p:nvSpPr>
          <p:spPr bwMode="auto">
            <a:xfrm>
              <a:off x="2551" y="1134"/>
              <a:ext cx="66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Aplicación</a:t>
              </a:r>
            </a:p>
          </p:txBody>
        </p:sp>
        <p:sp>
          <p:nvSpPr>
            <p:cNvPr id="21512" name="Text Box 9"/>
            <p:cNvSpPr txBox="1">
              <a:spLocks noChangeArrowheads="1"/>
            </p:cNvSpPr>
            <p:nvPr/>
          </p:nvSpPr>
          <p:spPr bwMode="auto">
            <a:xfrm>
              <a:off x="2511" y="1495"/>
              <a:ext cx="74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Presentación</a:t>
              </a:r>
            </a:p>
          </p:txBody>
        </p:sp>
        <p:sp>
          <p:nvSpPr>
            <p:cNvPr id="21513" name="Text Box 10"/>
            <p:cNvSpPr txBox="1">
              <a:spLocks noChangeArrowheads="1"/>
            </p:cNvSpPr>
            <p:nvPr/>
          </p:nvSpPr>
          <p:spPr bwMode="auto">
            <a:xfrm>
              <a:off x="2626" y="1860"/>
              <a:ext cx="514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Sesión</a:t>
              </a:r>
            </a:p>
          </p:txBody>
        </p:sp>
        <p:sp>
          <p:nvSpPr>
            <p:cNvPr id="21514" name="Text Box 11"/>
            <p:cNvSpPr txBox="1">
              <a:spLocks noChangeArrowheads="1"/>
            </p:cNvSpPr>
            <p:nvPr/>
          </p:nvSpPr>
          <p:spPr bwMode="auto">
            <a:xfrm>
              <a:off x="2586" y="2224"/>
              <a:ext cx="59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rmAutofit fontScale="94117"/>
            </a:bodyPr>
            <a:lstStyle/>
            <a:p>
              <a:r>
                <a:rPr lang="en-US" sz="1400"/>
                <a:t>Transporte</a:t>
              </a:r>
            </a:p>
          </p:txBody>
        </p:sp>
        <p:sp>
          <p:nvSpPr>
            <p:cNvPr id="21515" name="Text Box 12"/>
            <p:cNvSpPr txBox="1">
              <a:spLocks noChangeArrowheads="1"/>
            </p:cNvSpPr>
            <p:nvPr/>
          </p:nvSpPr>
          <p:spPr bwMode="auto">
            <a:xfrm>
              <a:off x="2620" y="2580"/>
              <a:ext cx="52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Red</a:t>
              </a:r>
            </a:p>
          </p:txBody>
        </p:sp>
        <p:sp>
          <p:nvSpPr>
            <p:cNvPr id="21516" name="Text Box 13"/>
            <p:cNvSpPr txBox="1">
              <a:spLocks noChangeArrowheads="1"/>
            </p:cNvSpPr>
            <p:nvPr/>
          </p:nvSpPr>
          <p:spPr bwMode="auto">
            <a:xfrm>
              <a:off x="2604" y="2942"/>
              <a:ext cx="557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rmAutofit fontScale="72727"/>
            </a:bodyPr>
            <a:lstStyle/>
            <a:p>
              <a:r>
                <a:rPr lang="en-US" sz="1400"/>
                <a:t>Enlace de datos</a:t>
              </a:r>
            </a:p>
          </p:txBody>
        </p:sp>
        <p:sp>
          <p:nvSpPr>
            <p:cNvPr id="21517" name="Text Box 14"/>
            <p:cNvSpPr txBox="1">
              <a:spLocks noChangeArrowheads="1"/>
            </p:cNvSpPr>
            <p:nvPr/>
          </p:nvSpPr>
          <p:spPr bwMode="auto">
            <a:xfrm>
              <a:off x="2616" y="3306"/>
              <a:ext cx="53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Físico</a:t>
              </a:r>
            </a:p>
          </p:txBody>
        </p:sp>
        <p:pic>
          <p:nvPicPr>
            <p:cNvPr id="21518" name="Picture 15" descr="gray abstrac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4" y="2828"/>
              <a:ext cx="1304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Line 16"/>
            <p:cNvSpPr>
              <a:spLocks noChangeShapeType="1"/>
            </p:cNvSpPr>
            <p:nvPr/>
          </p:nvSpPr>
          <p:spPr bwMode="auto">
            <a:xfrm>
              <a:off x="3468" y="3026"/>
              <a:ext cx="4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20" name="Text Box 17"/>
            <p:cNvSpPr txBox="1">
              <a:spLocks noChangeArrowheads="1"/>
            </p:cNvSpPr>
            <p:nvPr/>
          </p:nvSpPr>
          <p:spPr bwMode="auto">
            <a:xfrm>
              <a:off x="4344" y="2823"/>
              <a:ext cx="365" cy="3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400"/>
                <a:t>LLC</a:t>
              </a:r>
            </a:p>
            <a:p>
              <a:pPr algn="ctr">
                <a:lnSpc>
                  <a:spcPct val="125000"/>
                </a:lnSpc>
              </a:pPr>
              <a:r>
                <a:rPr lang="en-US" sz="1400"/>
                <a:t>MAC</a:t>
              </a:r>
            </a:p>
          </p:txBody>
        </p:sp>
        <p:sp>
          <p:nvSpPr>
            <p:cNvPr id="21521" name="Line 18"/>
            <p:cNvSpPr>
              <a:spLocks noChangeShapeType="1"/>
            </p:cNvSpPr>
            <p:nvPr/>
          </p:nvSpPr>
          <p:spPr bwMode="auto">
            <a:xfrm>
              <a:off x="3909" y="3036"/>
              <a:ext cx="11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5833"/>
          </a:bodyPr>
          <a:lstStyle/>
          <a:p>
            <a:pPr eaLnBrk="1" hangingPunct="1"/>
            <a:r>
              <a:rPr lang="en-US" smtClean="0"/>
              <a:t>10Base Estándares</a:t>
            </a:r>
          </a:p>
        </p:txBody>
      </p:sp>
      <p:pic>
        <p:nvPicPr>
          <p:cNvPr id="22531" name="Picture 10" descr="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363" y="1955800"/>
            <a:ext cx="109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2420938" y="3108325"/>
            <a:ext cx="155416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10Base Estándar</a:t>
            </a:r>
          </a:p>
        </p:txBody>
      </p:sp>
      <p:pic>
        <p:nvPicPr>
          <p:cNvPr id="22533" name="Picture 12" descr="coaxilc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2374900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fiberopticcable"/>
          <p:cNvPicPr>
            <a:picLocks noChangeAspect="1" noChangeArrowheads="1"/>
          </p:cNvPicPr>
          <p:nvPr/>
        </p:nvPicPr>
        <p:blipFill>
          <a:blip r:embed="rId4"/>
          <a:srcRect r="1053"/>
          <a:stretch>
            <a:fillRect/>
          </a:stretch>
        </p:blipFill>
        <p:spPr bwMode="auto">
          <a:xfrm>
            <a:off x="4470400" y="3048000"/>
            <a:ext cx="895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twistedpairca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0400" y="1792288"/>
            <a:ext cx="904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18"/>
          <p:cNvSpPr>
            <a:spLocks noChangeArrowheads="1"/>
          </p:cNvSpPr>
          <p:nvPr/>
        </p:nvSpPr>
        <p:spPr bwMode="auto">
          <a:xfrm>
            <a:off x="5591175" y="1730375"/>
            <a:ext cx="733425" cy="428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10 Mbps</a:t>
            </a:r>
          </a:p>
        </p:txBody>
      </p:sp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5591175" y="2344738"/>
            <a:ext cx="733425" cy="428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100 Mbps</a:t>
            </a:r>
          </a:p>
        </p:txBody>
      </p:sp>
      <p:sp>
        <p:nvSpPr>
          <p:cNvPr id="22538" name="Rectangle 20"/>
          <p:cNvSpPr>
            <a:spLocks noChangeArrowheads="1"/>
          </p:cNvSpPr>
          <p:nvPr/>
        </p:nvSpPr>
        <p:spPr bwMode="auto">
          <a:xfrm>
            <a:off x="5591175" y="2959100"/>
            <a:ext cx="733425" cy="428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1000 Mbps</a:t>
            </a:r>
          </a:p>
        </p:txBody>
      </p:sp>
      <p:sp>
        <p:nvSpPr>
          <p:cNvPr id="22539" name="Text Box 21"/>
          <p:cNvSpPr txBox="1">
            <a:spLocks noChangeArrowheads="1"/>
          </p:cNvSpPr>
          <p:nvPr/>
        </p:nvSpPr>
        <p:spPr bwMode="auto">
          <a:xfrm>
            <a:off x="3484563" y="4435475"/>
            <a:ext cx="18859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96000"/>
          </a:bodyPr>
          <a:lstStyle/>
          <a:p>
            <a:r>
              <a:rPr lang="en-US"/>
              <a:t>1 0 0 B un s e T X</a:t>
            </a:r>
          </a:p>
        </p:txBody>
      </p:sp>
      <p:sp>
        <p:nvSpPr>
          <p:cNvPr id="22540" name="AutoShape 25"/>
          <p:cNvSpPr>
            <a:spLocks/>
          </p:cNvSpPr>
          <p:nvPr/>
        </p:nvSpPr>
        <p:spPr bwMode="auto">
          <a:xfrm rot="16200000" flipH="1">
            <a:off x="3792538" y="4511675"/>
            <a:ext cx="98425" cy="542925"/>
          </a:xfrm>
          <a:prstGeom prst="rightBrace">
            <a:avLst>
              <a:gd name="adj1" fmla="val 459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22541" name="AutoShape 26"/>
          <p:cNvSpPr>
            <a:spLocks/>
          </p:cNvSpPr>
          <p:nvPr/>
        </p:nvSpPr>
        <p:spPr bwMode="auto">
          <a:xfrm rot="5400000" flipH="1">
            <a:off x="4435476" y="4059237"/>
            <a:ext cx="120650" cy="758825"/>
          </a:xfrm>
          <a:prstGeom prst="rightBrace">
            <a:avLst>
              <a:gd name="adj1" fmla="val 5241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r-FR"/>
          </a:p>
        </p:txBody>
      </p:sp>
      <p:sp>
        <p:nvSpPr>
          <p:cNvPr id="22542" name="AutoShape 27"/>
          <p:cNvSpPr>
            <a:spLocks/>
          </p:cNvSpPr>
          <p:nvPr/>
        </p:nvSpPr>
        <p:spPr bwMode="auto">
          <a:xfrm rot="16200000" flipH="1">
            <a:off x="5099051" y="4573587"/>
            <a:ext cx="101600" cy="415925"/>
          </a:xfrm>
          <a:prstGeom prst="rightBrace">
            <a:avLst>
              <a:gd name="adj1" fmla="val 3411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22543" name="Line 34"/>
          <p:cNvSpPr>
            <a:spLocks noChangeShapeType="1"/>
          </p:cNvSpPr>
          <p:nvPr/>
        </p:nvSpPr>
        <p:spPr bwMode="auto">
          <a:xfrm rot="16200000" flipV="1">
            <a:off x="3600450" y="5094288"/>
            <a:ext cx="47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44" name="Line 35"/>
          <p:cNvSpPr>
            <a:spLocks noChangeShapeType="1"/>
          </p:cNvSpPr>
          <p:nvPr/>
        </p:nvSpPr>
        <p:spPr bwMode="auto">
          <a:xfrm rot="5400000">
            <a:off x="4246562" y="4103688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971925" y="3810000"/>
            <a:ext cx="1049338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78260"/>
          </a:bodyPr>
          <a:lstStyle/>
          <a:p>
            <a:pPr algn="ctr">
              <a:defRPr/>
            </a:pPr>
            <a:r>
              <a:rPr lang="en-US" sz="1200" b="1"/>
              <a:t>Tipo de la señal</a:t>
            </a:r>
          </a:p>
        </p:txBody>
      </p:sp>
      <p:sp>
        <p:nvSpPr>
          <p:cNvPr id="22546" name="Line 36"/>
          <p:cNvSpPr>
            <a:spLocks noChangeShapeType="1"/>
          </p:cNvSpPr>
          <p:nvPr/>
        </p:nvSpPr>
        <p:spPr bwMode="auto">
          <a:xfrm rot="16200000" flipV="1">
            <a:off x="4913313" y="5095875"/>
            <a:ext cx="47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503613" y="5049838"/>
            <a:ext cx="671512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75000"/>
          </a:bodyPr>
          <a:lstStyle/>
          <a:p>
            <a:pPr algn="ctr">
              <a:defRPr/>
            </a:pPr>
            <a:r>
              <a:rPr lang="en-US" sz="1200" b="1"/>
              <a:t>Velocidad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4814888" y="5049838"/>
            <a:ext cx="671512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2307"/>
          </a:bodyPr>
          <a:lstStyle/>
          <a:p>
            <a:pPr algn="ctr">
              <a:defRPr/>
            </a:pPr>
            <a:r>
              <a:rPr lang="en-US" sz="1200" b="1"/>
              <a:t>Medios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73809"/>
          </a:bodyPr>
          <a:lstStyle/>
          <a:p>
            <a:pPr eaLnBrk="1" hangingPunct="1"/>
            <a:r>
              <a:rPr lang="en-US" smtClean="0"/>
              <a:t>Acceso de medios basado en la señal</a:t>
            </a:r>
          </a:p>
        </p:txBody>
      </p:sp>
      <p:pic>
        <p:nvPicPr>
          <p:cNvPr id="23555" name="Picture 6" descr="f08582102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400" y="2273300"/>
            <a:ext cx="32512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10"/>
          <p:cNvSpPr>
            <a:spLocks noChangeShapeType="1"/>
          </p:cNvSpPr>
          <p:nvPr/>
        </p:nvSpPr>
        <p:spPr bwMode="auto">
          <a:xfrm>
            <a:off x="5424488" y="1938338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24400" y="1600200"/>
            <a:ext cx="1447800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79545"/>
          </a:bodyPr>
          <a:lstStyle/>
          <a:p>
            <a:pPr algn="ctr">
              <a:defRPr/>
            </a:pPr>
            <a:r>
              <a:rPr lang="en-US" sz="1200" b="1"/>
              <a:t>El nodo con la señal puede transmitir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84375"/>
          </a:bodyPr>
          <a:lstStyle/>
          <a:p>
            <a:pPr eaLnBrk="1" hangingPunct="1"/>
            <a:r>
              <a:rPr lang="en-US" smtClean="0"/>
              <a:t>Estándares del token ring</a:t>
            </a:r>
          </a:p>
        </p:txBody>
      </p:sp>
      <p:graphicFrame>
        <p:nvGraphicFramePr>
          <p:cNvPr id="3" name="Group 372"/>
          <p:cNvGraphicFramePr>
            <a:graphicFrameLocks noGrp="1"/>
          </p:cNvGraphicFramePr>
          <p:nvPr>
            <p:ph idx="1"/>
          </p:nvPr>
        </p:nvGraphicFramePr>
        <p:xfrm>
          <a:off x="482600" y="1974850"/>
          <a:ext cx="8229600" cy="3359152"/>
        </p:xfrm>
        <a:graphic>
          <a:graphicData uri="http://schemas.openxmlformats.org/drawingml/2006/table">
            <a:tbl>
              <a:tblPr/>
              <a:tblGrid>
                <a:gridCol w="2509838"/>
                <a:gridCol w="3457575"/>
                <a:gridCol w="2262187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Características del token ring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6B6BB5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IBM Token Ring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6B6BB5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IEEE 802.5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6B6BB5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Velocidad de transmisión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4/16 Mbps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4/16 Mbps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Topología física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Estrella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especificado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Número de nodos por anillo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STP-260; UTP-72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de publicidad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STP/UTP puesto en una lista como categoría 1, 2, o 3 cable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especificado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Señalización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Banda base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Banda base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Método de acceso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Paso simbólico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Paso simbólico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Codificación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Manchester diferencial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Manchester diferencial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modelo OSI</a:t>
            </a:r>
          </a:p>
        </p:txBody>
      </p:sp>
      <p:grpSp>
        <p:nvGrpSpPr>
          <p:cNvPr id="7171" name="Group 13"/>
          <p:cNvGrpSpPr>
            <a:grpSpLocks/>
          </p:cNvGrpSpPr>
          <p:nvPr/>
        </p:nvGrpSpPr>
        <p:grpSpPr bwMode="auto">
          <a:xfrm>
            <a:off x="3600450" y="1403350"/>
            <a:ext cx="1943100" cy="4051300"/>
            <a:chOff x="2196" y="1036"/>
            <a:chExt cx="1224" cy="2552"/>
          </a:xfrm>
        </p:grpSpPr>
        <p:pic>
          <p:nvPicPr>
            <p:cNvPr id="7172" name="Picture 14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96" y="1036"/>
              <a:ext cx="1224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3" name="Text Box 15"/>
            <p:cNvSpPr txBox="1">
              <a:spLocks noChangeArrowheads="1"/>
            </p:cNvSpPr>
            <p:nvPr/>
          </p:nvSpPr>
          <p:spPr bwMode="auto">
            <a:xfrm>
              <a:off x="2479" y="1134"/>
              <a:ext cx="66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Aplicación</a:t>
              </a:r>
            </a:p>
          </p:txBody>
        </p:sp>
        <p:sp>
          <p:nvSpPr>
            <p:cNvPr id="7174" name="Text Box 16"/>
            <p:cNvSpPr txBox="1">
              <a:spLocks noChangeArrowheads="1"/>
            </p:cNvSpPr>
            <p:nvPr/>
          </p:nvSpPr>
          <p:spPr bwMode="auto">
            <a:xfrm>
              <a:off x="2439" y="1495"/>
              <a:ext cx="74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Presentación</a:t>
              </a:r>
            </a:p>
          </p:txBody>
        </p:sp>
        <p:sp>
          <p:nvSpPr>
            <p:cNvPr id="7175" name="Text Box 17"/>
            <p:cNvSpPr txBox="1">
              <a:spLocks noChangeArrowheads="1"/>
            </p:cNvSpPr>
            <p:nvPr/>
          </p:nvSpPr>
          <p:spPr bwMode="auto">
            <a:xfrm>
              <a:off x="2554" y="1860"/>
              <a:ext cx="514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Sesión</a:t>
              </a:r>
            </a:p>
          </p:txBody>
        </p:sp>
        <p:sp>
          <p:nvSpPr>
            <p:cNvPr id="7176" name="Text Box 18"/>
            <p:cNvSpPr txBox="1">
              <a:spLocks noChangeArrowheads="1"/>
            </p:cNvSpPr>
            <p:nvPr/>
          </p:nvSpPr>
          <p:spPr bwMode="auto">
            <a:xfrm>
              <a:off x="2514" y="2224"/>
              <a:ext cx="59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rmAutofit fontScale="94117"/>
            </a:bodyPr>
            <a:lstStyle/>
            <a:p>
              <a:r>
                <a:rPr lang="en-US" sz="1400"/>
                <a:t>Transporte</a:t>
              </a:r>
            </a:p>
          </p:txBody>
        </p:sp>
        <p:sp>
          <p:nvSpPr>
            <p:cNvPr id="7177" name="Text Box 19"/>
            <p:cNvSpPr txBox="1">
              <a:spLocks noChangeArrowheads="1"/>
            </p:cNvSpPr>
            <p:nvPr/>
          </p:nvSpPr>
          <p:spPr bwMode="auto">
            <a:xfrm>
              <a:off x="2548" y="2580"/>
              <a:ext cx="52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Red</a:t>
              </a:r>
            </a:p>
          </p:txBody>
        </p:sp>
        <p:sp>
          <p:nvSpPr>
            <p:cNvPr id="7178" name="Text Box 20"/>
            <p:cNvSpPr txBox="1">
              <a:spLocks noChangeArrowheads="1"/>
            </p:cNvSpPr>
            <p:nvPr/>
          </p:nvSpPr>
          <p:spPr bwMode="auto">
            <a:xfrm>
              <a:off x="2532" y="2942"/>
              <a:ext cx="557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rmAutofit fontScale="72727"/>
            </a:bodyPr>
            <a:lstStyle/>
            <a:p>
              <a:r>
                <a:rPr lang="en-US" sz="1400"/>
                <a:t>Enlace de datos</a:t>
              </a:r>
            </a:p>
          </p:txBody>
        </p:sp>
        <p:sp>
          <p:nvSpPr>
            <p:cNvPr id="7179" name="Text Box 21"/>
            <p:cNvSpPr txBox="1">
              <a:spLocks noChangeArrowheads="1"/>
            </p:cNvSpPr>
            <p:nvPr/>
          </p:nvSpPr>
          <p:spPr bwMode="auto">
            <a:xfrm>
              <a:off x="2544" y="3306"/>
              <a:ext cx="53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Físico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76000"/>
          </a:bodyPr>
          <a:lstStyle/>
          <a:p>
            <a:pPr eaLnBrk="1" hangingPunct="1"/>
            <a:r>
              <a:rPr lang="en-US" smtClean="0"/>
              <a:t>Estados simbólicos</a:t>
            </a:r>
          </a:p>
        </p:txBody>
      </p:sp>
      <p:pic>
        <p:nvPicPr>
          <p:cNvPr id="1030" name="Picture 30" descr="to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175" y="2343150"/>
            <a:ext cx="32893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6172200" y="4384675"/>
            <a:ext cx="1295400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/>
              <a:t>Reconocido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6172200" y="2868613"/>
            <a:ext cx="1295400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3750"/>
          </a:bodyPr>
          <a:lstStyle/>
          <a:p>
            <a:pPr algn="ctr">
              <a:defRPr/>
            </a:pPr>
            <a:r>
              <a:rPr lang="en-US" sz="1200" b="1"/>
              <a:t>Reservado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3565525" y="1922463"/>
            <a:ext cx="1295400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4117"/>
          </a:bodyPr>
          <a:lstStyle/>
          <a:p>
            <a:pPr algn="ctr">
              <a:defRPr/>
            </a:pPr>
            <a:r>
              <a:rPr lang="en-US" sz="1200" b="1"/>
              <a:t>Disponible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447800" y="2895600"/>
            <a:ext cx="1295400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3750"/>
          </a:bodyPr>
          <a:lstStyle/>
          <a:p>
            <a:pPr algn="ctr">
              <a:defRPr/>
            </a:pPr>
            <a:r>
              <a:rPr lang="en-US" sz="1200" b="1"/>
              <a:t>Capturado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49725" y="2565400"/>
          <a:ext cx="173038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Flash Document" r:id="rId4" imgW="172800" imgH="172800" progId="Flash.Movie">
                  <p:embed/>
                </p:oleObj>
              </mc:Choice>
              <mc:Fallback>
                <p:oleObj name="Flash Document" r:id="rId4" imgW="172800" imgH="172800" progId="Flash.Movi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2565400"/>
                        <a:ext cx="173038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997200" y="3581400"/>
          <a:ext cx="173038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lash Document" r:id="rId6" imgW="172800" imgH="172800" progId="Flash.Movie">
                  <p:embed/>
                </p:oleObj>
              </mc:Choice>
              <mc:Fallback>
                <p:oleObj name="Flash Document" r:id="rId6" imgW="172800" imgH="172800" progId="Flash.Movi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581400"/>
                        <a:ext cx="173038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272088" y="3624263"/>
          <a:ext cx="17303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lash Document" r:id="rId7" imgW="172800" imgH="172800" progId="Flash.Movie">
                  <p:embed/>
                </p:oleObj>
              </mc:Choice>
              <mc:Fallback>
                <p:oleObj name="Flash Document" r:id="rId7" imgW="172800" imgH="172800" progId="Flash.Movi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624263"/>
                        <a:ext cx="173037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Line 39"/>
          <p:cNvSpPr>
            <a:spLocks noChangeShapeType="1"/>
          </p:cNvSpPr>
          <p:nvPr/>
        </p:nvSpPr>
        <p:spPr bwMode="auto">
          <a:xfrm flipV="1">
            <a:off x="5575300" y="3544888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6" name="Line 40"/>
          <p:cNvSpPr>
            <a:spLocks noChangeShapeType="1"/>
          </p:cNvSpPr>
          <p:nvPr/>
        </p:nvSpPr>
        <p:spPr bwMode="auto">
          <a:xfrm rot="16200000" flipV="1">
            <a:off x="4233863" y="2246312"/>
            <a:ext cx="1588" cy="392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7" name="Line 42"/>
          <p:cNvSpPr>
            <a:spLocks noChangeShapeType="1"/>
          </p:cNvSpPr>
          <p:nvPr/>
        </p:nvSpPr>
        <p:spPr bwMode="auto">
          <a:xfrm flipV="1">
            <a:off x="2854325" y="3551238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75925"/>
          </a:bodyPr>
          <a:lstStyle/>
          <a:p>
            <a:pPr eaLnBrk="1" hangingPunct="1"/>
            <a:r>
              <a:rPr lang="en-US" smtClean="0"/>
              <a:t>Unidades de acceso de la estación multi-(MSAUs)</a:t>
            </a:r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1257300" y="2070100"/>
            <a:ext cx="6627813" cy="2717800"/>
            <a:chOff x="792" y="1457"/>
            <a:chExt cx="4175" cy="1712"/>
          </a:xfrm>
        </p:grpSpPr>
        <p:pic>
          <p:nvPicPr>
            <p:cNvPr id="25604" name="Picture 23" descr="f0858215-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2" y="1457"/>
              <a:ext cx="4175" cy="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Text Box 24"/>
            <p:cNvSpPr txBox="1">
              <a:spLocks noChangeArrowheads="1"/>
            </p:cNvSpPr>
            <p:nvPr/>
          </p:nvSpPr>
          <p:spPr bwMode="auto">
            <a:xfrm>
              <a:off x="1460" y="2232"/>
              <a:ext cx="44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MSAU</a:t>
              </a:r>
            </a:p>
          </p:txBody>
        </p:sp>
        <p:sp>
          <p:nvSpPr>
            <p:cNvPr id="25606" name="Text Box 25"/>
            <p:cNvSpPr txBox="1">
              <a:spLocks noChangeArrowheads="1"/>
            </p:cNvSpPr>
            <p:nvPr/>
          </p:nvSpPr>
          <p:spPr bwMode="auto">
            <a:xfrm>
              <a:off x="3860" y="2232"/>
              <a:ext cx="44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MSAU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75555"/>
          </a:bodyPr>
          <a:lstStyle/>
          <a:p>
            <a:pPr eaLnBrk="1" hangingPunct="1"/>
            <a:r>
              <a:rPr lang="en-US" smtClean="0"/>
              <a:t>Recuperación de fracaso del token ring</a:t>
            </a:r>
          </a:p>
        </p:txBody>
      </p:sp>
      <p:pic>
        <p:nvPicPr>
          <p:cNvPr id="26627" name="Picture 2" descr="new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82825"/>
            <a:ext cx="28194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141788" y="3608388"/>
            <a:ext cx="6985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MSAU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4756150" y="2084388"/>
            <a:ext cx="0" cy="132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41750" y="1768475"/>
            <a:ext cx="1828800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76470"/>
          </a:bodyPr>
          <a:lstStyle/>
          <a:p>
            <a:pPr algn="ctr">
              <a:defRPr/>
            </a:pPr>
            <a:r>
              <a:rPr lang="en-US" sz="1200" b="1"/>
              <a:t>Dispositivo fracasado – MSAU rompe el anillo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Balizar</a:t>
            </a:r>
          </a:p>
        </p:txBody>
      </p:sp>
      <p:pic>
        <p:nvPicPr>
          <p:cNvPr id="2053" name="Picture 2" descr="new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950" y="1681163"/>
            <a:ext cx="27686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92450" y="2957513"/>
          <a:ext cx="173038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Flash Document" r:id="rId4" imgW="172800" imgH="172800" progId="Flash.Movie">
                  <p:embed/>
                </p:oleObj>
              </mc:Choice>
              <mc:Fallback>
                <p:oleObj name="Flash Document" r:id="rId4" imgW="172800" imgH="172800" progId="Flash.Movi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2957513"/>
                        <a:ext cx="173038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191000" y="4205288"/>
          <a:ext cx="173038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Flash Document" r:id="rId6" imgW="172800" imgH="172800" progId="Flash.Movie">
                  <p:embed/>
                </p:oleObj>
              </mc:Choice>
              <mc:Fallback>
                <p:oleObj name="Flash Document" r:id="rId6" imgW="172800" imgH="172800" progId="Flash.Movi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205288"/>
                        <a:ext cx="173038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3352800" y="2871788"/>
            <a:ext cx="0" cy="352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2971800" y="2871788"/>
            <a:ext cx="0" cy="352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rot="-5400000">
            <a:off x="4287044" y="4290219"/>
            <a:ext cx="1587" cy="352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rot="-5400000">
            <a:off x="4296569" y="3937794"/>
            <a:ext cx="1587" cy="352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5302250" y="4297363"/>
            <a:ext cx="0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357688" y="4737100"/>
            <a:ext cx="1884362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5348"/>
          </a:bodyPr>
          <a:lstStyle/>
          <a:p>
            <a:pPr algn="ctr">
              <a:defRPr/>
            </a:pPr>
            <a:r>
              <a:rPr lang="en-US" sz="1200" b="1"/>
              <a:t>Río arriba el vecino notifica la 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FDDI</a:t>
            </a:r>
          </a:p>
        </p:txBody>
      </p:sp>
      <p:pic>
        <p:nvPicPr>
          <p:cNvPr id="3077" name="Picture 8" descr="f0858215-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8738" y="1666875"/>
            <a:ext cx="2870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63988" y="2028825"/>
          <a:ext cx="173037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Flash Document" r:id="rId4" imgW="172800" imgH="172800" progId="Flash.Movie">
                  <p:embed/>
                </p:oleObj>
              </mc:Choice>
              <mc:Fallback>
                <p:oleObj name="Flash Document" r:id="rId4" imgW="172800" imgH="172800" progId="Flash.Movi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2028825"/>
                        <a:ext cx="173037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820988" y="2974975"/>
          <a:ext cx="173037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Flash Document" r:id="rId6" imgW="172800" imgH="172800" progId="Flash.Movie">
                  <p:embed/>
                </p:oleObj>
              </mc:Choice>
              <mc:Fallback>
                <p:oleObj name="Flash Document" r:id="rId6" imgW="172800" imgH="172800" progId="Flash.Movi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2974975"/>
                        <a:ext cx="173037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Line 11"/>
          <p:cNvSpPr>
            <a:spLocks noChangeShapeType="1"/>
          </p:cNvSpPr>
          <p:nvPr/>
        </p:nvSpPr>
        <p:spPr bwMode="auto">
          <a:xfrm flipH="1">
            <a:off x="3830638" y="2276475"/>
            <a:ext cx="39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9" name="Line 13"/>
          <p:cNvSpPr>
            <a:spLocks noChangeShapeType="1"/>
          </p:cNvSpPr>
          <p:nvPr/>
        </p:nvSpPr>
        <p:spPr bwMode="auto">
          <a:xfrm rot="5400000" flipH="1">
            <a:off x="2521744" y="3045619"/>
            <a:ext cx="3937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0" name="Line 14"/>
          <p:cNvSpPr>
            <a:spLocks noChangeShapeType="1"/>
          </p:cNvSpPr>
          <p:nvPr/>
        </p:nvSpPr>
        <p:spPr bwMode="auto">
          <a:xfrm flipV="1">
            <a:off x="3978275" y="4248150"/>
            <a:ext cx="0" cy="871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092450" y="4919663"/>
            <a:ext cx="1727200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/>
              <a:t>Un anillo lleva datos</a:t>
            </a:r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 flipH="1">
            <a:off x="4992688" y="3073400"/>
            <a:ext cx="11890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808663" y="2838450"/>
            <a:ext cx="1582737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5121"/>
          </a:bodyPr>
          <a:lstStyle/>
          <a:p>
            <a:pPr algn="ctr">
              <a:defRPr/>
            </a:pPr>
            <a:r>
              <a:rPr lang="en-US" sz="1200" b="1"/>
              <a:t>Un anillo lleva señales de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76923"/>
          </a:bodyPr>
          <a:lstStyle/>
          <a:p>
            <a:pPr eaLnBrk="1" hangingPunct="1"/>
            <a:r>
              <a:rPr lang="en-US" smtClean="0"/>
              <a:t>Dispositivos de conexión de FDDI</a:t>
            </a:r>
          </a:p>
        </p:txBody>
      </p:sp>
      <p:grpSp>
        <p:nvGrpSpPr>
          <p:cNvPr id="27651" name="Group 15"/>
          <p:cNvGrpSpPr>
            <a:grpSpLocks/>
          </p:cNvGrpSpPr>
          <p:nvPr/>
        </p:nvGrpSpPr>
        <p:grpSpPr bwMode="auto">
          <a:xfrm>
            <a:off x="2362200" y="1711325"/>
            <a:ext cx="4216400" cy="3436938"/>
            <a:chOff x="1552" y="1373"/>
            <a:chExt cx="2656" cy="2165"/>
          </a:xfrm>
        </p:grpSpPr>
        <p:pic>
          <p:nvPicPr>
            <p:cNvPr id="27652" name="Picture 10" descr="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52" y="1373"/>
              <a:ext cx="2656" cy="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3" name="Text Box 11"/>
            <p:cNvSpPr txBox="1">
              <a:spLocks noChangeArrowheads="1"/>
            </p:cNvSpPr>
            <p:nvPr/>
          </p:nvSpPr>
          <p:spPr bwMode="auto">
            <a:xfrm>
              <a:off x="2085" y="3346"/>
              <a:ext cx="3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DAS</a:t>
              </a:r>
            </a:p>
          </p:txBody>
        </p:sp>
        <p:sp>
          <p:nvSpPr>
            <p:cNvPr id="27654" name="Text Box 12"/>
            <p:cNvSpPr txBox="1">
              <a:spLocks noChangeArrowheads="1"/>
            </p:cNvSpPr>
            <p:nvPr/>
          </p:nvSpPr>
          <p:spPr bwMode="auto">
            <a:xfrm>
              <a:off x="3687" y="3346"/>
              <a:ext cx="3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73684"/>
          </a:bodyPr>
          <a:lstStyle/>
          <a:p>
            <a:pPr eaLnBrk="1" hangingPunct="1"/>
            <a:r>
              <a:rPr lang="en-US" smtClean="0"/>
              <a:t>Recuperación de fracaso de FDDI</a:t>
            </a:r>
          </a:p>
        </p:txBody>
      </p:sp>
      <p:pic>
        <p:nvPicPr>
          <p:cNvPr id="4103" name="Picture 2" descr="ne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3" y="2000250"/>
            <a:ext cx="28321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 descr="new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7038" y="2058988"/>
            <a:ext cx="4318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561138" y="3813175"/>
          <a:ext cx="173037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Flash Document" r:id="rId5" imgW="172800" imgH="172800" progId="Flash.Movie">
                  <p:embed/>
                </p:oleObj>
              </mc:Choice>
              <mc:Fallback>
                <p:oleObj name="Flash Document" r:id="rId5" imgW="172800" imgH="172800" progId="Flash.Movi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3813175"/>
                        <a:ext cx="173037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364413" y="3632200"/>
          <a:ext cx="173037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Flash Document" r:id="rId7" imgW="172800" imgH="172800" progId="Flash.Movie">
                  <p:embed/>
                </p:oleObj>
              </mc:Choice>
              <mc:Fallback>
                <p:oleObj name="Flash Document" r:id="rId7" imgW="172800" imgH="172800" progId="Flash.Movi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413" y="3632200"/>
                        <a:ext cx="173037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Line 7"/>
          <p:cNvSpPr>
            <a:spLocks noChangeShapeType="1"/>
          </p:cNvSpPr>
          <p:nvPr/>
        </p:nvSpPr>
        <p:spPr bwMode="auto">
          <a:xfrm>
            <a:off x="7259638" y="3892550"/>
            <a:ext cx="477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113088" y="3438525"/>
          <a:ext cx="173037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Flash Document" r:id="rId8" imgW="172800" imgH="172800" progId="Flash.Movie">
                  <p:embed/>
                </p:oleObj>
              </mc:Choice>
              <mc:Fallback>
                <p:oleObj name="Flash Document" r:id="rId8" imgW="172800" imgH="172800" progId="Flash.Movi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3438525"/>
                        <a:ext cx="173037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000250" y="4497388"/>
          <a:ext cx="173038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Flash Document" r:id="rId9" imgW="172800" imgH="172800" progId="Flash.Movie">
                  <p:embed/>
                </p:oleObj>
              </mc:Choice>
              <mc:Fallback>
                <p:oleObj name="Flash Document" r:id="rId9" imgW="172800" imgH="172800" progId="Flash.Movi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497388"/>
                        <a:ext cx="173038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838325" y="4395788"/>
            <a:ext cx="477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rot="-5400000">
            <a:off x="3201988" y="3524250"/>
            <a:ext cx="4778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158875" y="1752600"/>
            <a:ext cx="1882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Autoreconfiguración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927725" y="1752600"/>
            <a:ext cx="909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8888"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Aislamiento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3023"/>
          </a:bodyPr>
          <a:lstStyle/>
          <a:p>
            <a:pPr eaLnBrk="1" hangingPunct="1"/>
            <a:r>
              <a:rPr lang="en-US" smtClean="0"/>
              <a:t>Cuando usar tecnologías inalámbricas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219200"/>
            <a:ext cx="1057275" cy="1762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8" y="2781300"/>
            <a:ext cx="971550" cy="1781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" y="4519613"/>
            <a:ext cx="1152525" cy="1609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873250" y="164465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4507"/>
          </a:bodyPr>
          <a:lstStyle/>
          <a:p>
            <a:r>
              <a:rPr lang="en-US"/>
              <a:t>El ideal para instalaciones donde las pequeñas áreas tienen que ser cubiertas y no hay ningunos obstáculos en el camino de transmisión.</a:t>
            </a:r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1825625" y="3121025"/>
            <a:ext cx="668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456"/>
          </a:bodyPr>
          <a:lstStyle/>
          <a:p>
            <a:r>
              <a:rPr lang="en-US"/>
              <a:t>El ideal para instalaciones donde las áreas grandes tienen que ser cubiertas y obstáculos "no señala que la obstrucción" existe en el camino de transmisión.</a:t>
            </a:r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1906588" y="4884738"/>
            <a:ext cx="654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2269"/>
          </a:bodyPr>
          <a:lstStyle/>
          <a:p>
            <a:r>
              <a:rPr lang="en-US"/>
              <a:t>El ideal para instalaciones donde las áreas grandes tienen que ser cubiertas y ningunos obstáculos existe en el camino de transmisión.</a:t>
            </a:r>
          </a:p>
        </p:txBody>
      </p:sp>
      <p:sp>
        <p:nvSpPr>
          <p:cNvPr id="28681" name="Rectangle 22"/>
          <p:cNvSpPr>
            <a:spLocks noChangeArrowheads="1"/>
          </p:cNvSpPr>
          <p:nvPr/>
        </p:nvSpPr>
        <p:spPr bwMode="auto">
          <a:xfrm>
            <a:off x="762000" y="2514600"/>
            <a:ext cx="762000" cy="152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8682" name="Rectangle 23"/>
          <p:cNvSpPr>
            <a:spLocks noChangeArrowheads="1"/>
          </p:cNvSpPr>
          <p:nvPr/>
        </p:nvSpPr>
        <p:spPr bwMode="auto">
          <a:xfrm>
            <a:off x="819150" y="4029075"/>
            <a:ext cx="762000" cy="152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8683" name="Rectangle 24"/>
          <p:cNvSpPr>
            <a:spLocks noChangeArrowheads="1"/>
          </p:cNvSpPr>
          <p:nvPr/>
        </p:nvSpPr>
        <p:spPr bwMode="auto">
          <a:xfrm>
            <a:off x="723900" y="5638800"/>
            <a:ext cx="762000" cy="152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8684" name="Text Box 51"/>
          <p:cNvSpPr txBox="1">
            <a:spLocks noChangeArrowheads="1"/>
          </p:cNvSpPr>
          <p:nvPr/>
        </p:nvSpPr>
        <p:spPr bwMode="auto">
          <a:xfrm>
            <a:off x="684213" y="2327275"/>
            <a:ext cx="7937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88235"/>
          </a:bodyPr>
          <a:lstStyle/>
          <a:p>
            <a:pPr algn="ctr"/>
            <a:r>
              <a:rPr lang="en-US" sz="1400"/>
              <a:t>Infrarrojo</a:t>
            </a:r>
          </a:p>
        </p:txBody>
      </p:sp>
      <p:sp>
        <p:nvSpPr>
          <p:cNvPr id="28685" name="Text Box 51"/>
          <p:cNvSpPr txBox="1">
            <a:spLocks noChangeArrowheads="1"/>
          </p:cNvSpPr>
          <p:nvPr/>
        </p:nvSpPr>
        <p:spPr bwMode="auto">
          <a:xfrm>
            <a:off x="839788" y="3927475"/>
            <a:ext cx="6477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Radio</a:t>
            </a:r>
          </a:p>
        </p:txBody>
      </p:sp>
      <p:sp>
        <p:nvSpPr>
          <p:cNvPr id="28686" name="Text Box 51"/>
          <p:cNvSpPr txBox="1">
            <a:spLocks noChangeArrowheads="1"/>
          </p:cNvSpPr>
          <p:nvPr/>
        </p:nvSpPr>
        <p:spPr bwMode="auto">
          <a:xfrm>
            <a:off x="647700" y="5308600"/>
            <a:ext cx="10318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Microonda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76315"/>
          </a:bodyPr>
          <a:lstStyle/>
          <a:p>
            <a:pPr eaLnBrk="1" hangingPunct="1"/>
            <a:r>
              <a:rPr lang="en-US" smtClean="0"/>
              <a:t>Tipos de la antena inalámbricos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7272"/>
          </a:bodyPr>
          <a:lstStyle/>
          <a:p>
            <a:pPr eaLnBrk="1" hangingPunct="1">
              <a:buFontTx/>
              <a:buNone/>
            </a:pPr>
            <a:r>
              <a:rPr lang="en-US" smtClean="0"/>
              <a:t>Lo siguiente es tipos de la antena inalámbricos: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Omnidireccional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Semidireccional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Muy direccional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76785"/>
          </a:bodyPr>
          <a:lstStyle/>
          <a:p>
            <a:pPr eaLnBrk="1" hangingPunct="1"/>
            <a:r>
              <a:rPr lang="en-US" smtClean="0"/>
              <a:t>Factores de rendimiento de la antena inalámbricos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3750"/>
          </a:bodyPr>
          <a:lstStyle/>
          <a:p>
            <a:pPr eaLnBrk="1" hangingPunct="1">
              <a:buFontTx/>
              <a:buNone/>
            </a:pPr>
            <a:r>
              <a:rPr lang="en-US" smtClean="0"/>
              <a:t>Los factores de rendimiento siguientes pueden afectar antenas inalámbricas: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Para infrarrojo: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Luz del sol brillante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Obstáculos opacos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Humo, polvo y niebla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Para radio: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Las características de la señal de la antena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Condiciones atmosféricas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Ruido eléctrico ambiental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Obstáculos propicios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Otro material eléctrico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Velocidad de transferencia de datos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Para microonda: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La característica de la señal de la antena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Línea de visión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Distancia entre estaciones de transmisión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 capas OSI</a:t>
            </a:r>
          </a:p>
        </p:txBody>
      </p:sp>
      <p:pic>
        <p:nvPicPr>
          <p:cNvPr id="8195" name="Picture 1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200" y="1981200"/>
            <a:ext cx="1943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6105525" y="2130425"/>
            <a:ext cx="10525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Aplicación</a:t>
            </a:r>
          </a:p>
        </p:txBody>
      </p:sp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381000" y="2133600"/>
            <a:ext cx="47244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9807"/>
          </a:bodyPr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</a:pPr>
            <a:r>
              <a:rPr lang="en-US" sz="2000"/>
              <a:t>Capa de aplicación (Capa 7):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Proporciona servicios y utilidades que permiten a programas de uso tener acceso a una red y sus recursos.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Los ejemplos incluyen: HTTP, DNS, FTP, Tuza, Sistema de fichas de Red, NTP, SMTP, SNMP y Telnet.</a:t>
            </a:r>
            <a:r>
              <a:rPr lang="en-US" sz="2000"/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IEEE 802.11 Estándar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0434"/>
          </a:bodyPr>
          <a:lstStyle/>
          <a:p>
            <a:pPr eaLnBrk="1" hangingPunct="1">
              <a:buFontTx/>
              <a:buNone/>
            </a:pPr>
            <a:r>
              <a:rPr lang="en-US" smtClean="0"/>
              <a:t>Lo siguiente es IEEE 802.11 especificaciones estándares: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Método de acceso: CSMA/CA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Radio del espectro de extensión en grupo de 2.4 GHz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FHSS y DSSS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802.11b: 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Modo de vagabundeo de varios canales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Selección del modo de datos automática </a:t>
            </a:r>
          </a:p>
        </p:txBody>
      </p:sp>
      <p:pic>
        <p:nvPicPr>
          <p:cNvPr id="31748" name="Picture 50" descr="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13" y="3495675"/>
            <a:ext cx="109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1"/>
          <p:cNvSpPr txBox="1">
            <a:spLocks noChangeArrowheads="1"/>
          </p:cNvSpPr>
          <p:nvPr/>
        </p:nvSpPr>
        <p:spPr bwMode="auto">
          <a:xfrm>
            <a:off x="3840163" y="4648200"/>
            <a:ext cx="14636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802.11 estándar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802.11 Modos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8787"/>
          </a:bodyPr>
          <a:lstStyle/>
          <a:p>
            <a:pPr eaLnBrk="1" hangingPunct="1">
              <a:buFontTx/>
              <a:buNone/>
            </a:pPr>
            <a:r>
              <a:rPr lang="en-US" smtClean="0"/>
              <a:t>Hay dos componentes al 802.11 estándar: 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Modo de la infraestructura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Ad hoc modo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802.11 Arquitectura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7179"/>
          </a:bodyPr>
          <a:lstStyle/>
          <a:p>
            <a:pPr eaLnBrk="1" hangingPunct="1">
              <a:buFontTx/>
              <a:buNone/>
            </a:pPr>
            <a:r>
              <a:rPr lang="en-US" smtClean="0"/>
              <a:t>Varios componentes comprenden una arquitectura inalámbrica: 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 Una estación (STA.)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 Un punto de acceso (AP)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 Un servicio básico se puso (BSS)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 Un servicio ampliado se puso (ESS)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 Un servicio básico independiente se puso (IBSS)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 Un sistema de distribución (DS)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Service Set (BSS)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8" y="971550"/>
            <a:ext cx="7475537" cy="4914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Extended Service Set (ESS)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3" y="1528763"/>
            <a:ext cx="8066087" cy="3800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Independent Basic Service Set (IBSS)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63" y="1714500"/>
            <a:ext cx="3952875" cy="3429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1304"/>
          </a:bodyPr>
          <a:lstStyle/>
          <a:p>
            <a:pPr eaLnBrk="1" hangingPunct="1"/>
            <a:r>
              <a:rPr lang="en-US" smtClean="0"/>
              <a:t>802.11 Almenaras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0000"/>
          </a:bodyPr>
          <a:lstStyle/>
          <a:p>
            <a:pPr eaLnBrk="1" hangingPunct="1">
              <a:buFontTx/>
              <a:buNone/>
            </a:pPr>
            <a:r>
              <a:rPr lang="en-US" smtClean="0"/>
              <a:t>802.11 marcos de la almenara contienen: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STA.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SSID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Número de canal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Información del protocolo de seguridad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Wired Equivalent Privacy (WEP)</a:t>
            </a:r>
          </a:p>
        </p:txBody>
      </p:sp>
      <p:pic>
        <p:nvPicPr>
          <p:cNvPr id="38915" name="Picture 9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1038" y="1466850"/>
            <a:ext cx="47117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916" name="Straight Connector 3"/>
          <p:cNvCxnSpPr>
            <a:cxnSpLocks noChangeShapeType="1"/>
          </p:cNvCxnSpPr>
          <p:nvPr/>
        </p:nvCxnSpPr>
        <p:spPr bwMode="auto">
          <a:xfrm>
            <a:off x="2654300" y="3224213"/>
            <a:ext cx="123507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2025" y="1597025"/>
            <a:ext cx="476250" cy="485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6463" y="2239963"/>
            <a:ext cx="579437" cy="855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0" y="3733800"/>
            <a:ext cx="2133600" cy="1676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600200"/>
            <a:ext cx="1384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7325" y="3205163"/>
            <a:ext cx="579438" cy="85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8922" name="Text Box 324"/>
          <p:cNvSpPr txBox="1">
            <a:spLocks noChangeArrowheads="1"/>
          </p:cNvSpPr>
          <p:nvPr/>
        </p:nvSpPr>
        <p:spPr bwMode="auto">
          <a:xfrm>
            <a:off x="3673475" y="5037138"/>
            <a:ext cx="476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5384"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Misma seguridad que en una red conectada sin codificación.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Wi-Fi acceso protegido (WPA)</a:t>
            </a:r>
          </a:p>
        </p:txBody>
      </p:sp>
      <p:pic>
        <p:nvPicPr>
          <p:cNvPr id="39939" name="Picture 9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1038" y="1466850"/>
            <a:ext cx="47117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40" name="Straight Connector 3"/>
          <p:cNvCxnSpPr>
            <a:cxnSpLocks noChangeShapeType="1"/>
          </p:cNvCxnSpPr>
          <p:nvPr/>
        </p:nvCxnSpPr>
        <p:spPr bwMode="auto">
          <a:xfrm>
            <a:off x="2654300" y="3224213"/>
            <a:ext cx="123507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2025" y="1597025"/>
            <a:ext cx="476250" cy="485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6463" y="2239963"/>
            <a:ext cx="579437" cy="855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9943" name="Text Box 324"/>
          <p:cNvSpPr txBox="1">
            <a:spLocks noChangeArrowheads="1"/>
          </p:cNvSpPr>
          <p:nvPr/>
        </p:nvSpPr>
        <p:spPr bwMode="auto">
          <a:xfrm>
            <a:off x="3448050" y="1724025"/>
            <a:ext cx="61753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TKIP</a:t>
            </a:r>
          </a:p>
          <a:p>
            <a:pPr>
              <a:spcBef>
                <a:spcPct val="50000"/>
              </a:spcBef>
            </a:pPr>
            <a:r>
              <a:rPr lang="en-US" sz="1400"/>
              <a:t>EAP</a:t>
            </a:r>
          </a:p>
        </p:txBody>
      </p:sp>
      <p:sp>
        <p:nvSpPr>
          <p:cNvPr id="39944" name="Text Box 324"/>
          <p:cNvSpPr txBox="1">
            <a:spLocks noChangeArrowheads="1"/>
          </p:cNvSpPr>
          <p:nvPr/>
        </p:nvSpPr>
        <p:spPr bwMode="auto">
          <a:xfrm>
            <a:off x="3463925" y="4772025"/>
            <a:ext cx="4765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777"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TKIP proporciona la codificación de datos mejorada.</a:t>
            </a:r>
          </a:p>
          <a:p>
            <a:pPr>
              <a:spcBef>
                <a:spcPct val="50000"/>
              </a:spcBef>
            </a:pPr>
            <a:r>
              <a:rPr lang="en-US" sz="1400"/>
              <a:t>EAP proporciona la autenticación del usuario más fuerte.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39945" name="Rectangle 18"/>
          <p:cNvSpPr>
            <a:spLocks noChangeArrowheads="1"/>
          </p:cNvSpPr>
          <p:nvPr/>
        </p:nvSpPr>
        <p:spPr bwMode="auto">
          <a:xfrm>
            <a:off x="0" y="3733800"/>
            <a:ext cx="2133600" cy="1676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9946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600200"/>
            <a:ext cx="1384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7325" y="3205163"/>
            <a:ext cx="579438" cy="85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9948" name="Text Box 324"/>
          <p:cNvSpPr txBox="1">
            <a:spLocks noChangeArrowheads="1"/>
          </p:cNvSpPr>
          <p:nvPr/>
        </p:nvSpPr>
        <p:spPr bwMode="auto">
          <a:xfrm>
            <a:off x="6545263" y="2667000"/>
            <a:ext cx="61753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TKIP</a:t>
            </a:r>
          </a:p>
          <a:p>
            <a:pPr>
              <a:spcBef>
                <a:spcPct val="50000"/>
              </a:spcBef>
            </a:pPr>
            <a:r>
              <a:rPr lang="en-US" sz="1400"/>
              <a:t>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86363"/>
          </a:bodyPr>
          <a:lstStyle/>
          <a:p>
            <a:pPr eaLnBrk="1" hangingPunct="1"/>
            <a:r>
              <a:rPr lang="en-US" smtClean="0"/>
              <a:t>Métodos de autenticación inalámbricos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5000"/>
          </a:bodyPr>
          <a:lstStyle/>
          <a:p>
            <a:pPr eaLnBrk="1" hangingPunct="1">
              <a:buFontTx/>
              <a:buNone/>
            </a:pPr>
            <a:r>
              <a:rPr lang="en-US" smtClean="0"/>
              <a:t>Lo siguiente es métodos de autenticación inalámbricos: 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 Sistema abierto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 Llave compartida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 802.1x y 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 capas OSI (Cont).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1000" y="2133600"/>
            <a:ext cx="47244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7297"/>
          </a:bodyPr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</a:pPr>
            <a:r>
              <a:rPr lang="en-US" sz="2000"/>
              <a:t>Capa de presentación (Capa 6):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Traduce datos de modo que se puedan mover a la red.</a:t>
            </a:r>
            <a:r>
              <a:rPr lang="en-US" sz="2000"/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Ejemplos incluyen: MME, SSL, TLS, GIF, JPEG y RIÑA</a:t>
            </a:r>
          </a:p>
        </p:txBody>
      </p:sp>
      <p:pic>
        <p:nvPicPr>
          <p:cNvPr id="9220" name="Picture 103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981200"/>
            <a:ext cx="1943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3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974850"/>
            <a:ext cx="1943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1034"/>
          <p:cNvSpPr txBox="1">
            <a:spLocks noChangeArrowheads="1"/>
          </p:cNvSpPr>
          <p:nvPr/>
        </p:nvSpPr>
        <p:spPr bwMode="auto">
          <a:xfrm>
            <a:off x="6100763" y="2124075"/>
            <a:ext cx="10525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Aplicación</a:t>
            </a:r>
          </a:p>
        </p:txBody>
      </p:sp>
      <p:sp>
        <p:nvSpPr>
          <p:cNvPr id="9223" name="Text Box 1035"/>
          <p:cNvSpPr txBox="1">
            <a:spLocks noChangeArrowheads="1"/>
          </p:cNvSpPr>
          <p:nvPr/>
        </p:nvSpPr>
        <p:spPr bwMode="auto">
          <a:xfrm>
            <a:off x="6037263" y="2697163"/>
            <a:ext cx="11795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Presentación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Bluetooth</a:t>
            </a:r>
          </a:p>
        </p:txBody>
      </p:sp>
      <p:grpSp>
        <p:nvGrpSpPr>
          <p:cNvPr id="41987" name="Group 10"/>
          <p:cNvGrpSpPr>
            <a:grpSpLocks/>
          </p:cNvGrpSpPr>
          <p:nvPr/>
        </p:nvGrpSpPr>
        <p:grpSpPr bwMode="auto">
          <a:xfrm>
            <a:off x="3016250" y="2413000"/>
            <a:ext cx="3111500" cy="2032000"/>
            <a:chOff x="1900" y="1577"/>
            <a:chExt cx="1960" cy="1280"/>
          </a:xfrm>
        </p:grpSpPr>
        <p:pic>
          <p:nvPicPr>
            <p:cNvPr id="41988" name="Picture 6" descr="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0" y="1577"/>
              <a:ext cx="1960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89" name="Line 7"/>
            <p:cNvSpPr>
              <a:spLocks noChangeShapeType="1"/>
            </p:cNvSpPr>
            <p:nvPr/>
          </p:nvSpPr>
          <p:spPr bwMode="auto">
            <a:xfrm>
              <a:off x="2075" y="2419"/>
              <a:ext cx="0" cy="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90" name="Line 8"/>
            <p:cNvSpPr>
              <a:spLocks noChangeShapeType="1"/>
            </p:cNvSpPr>
            <p:nvPr/>
          </p:nvSpPr>
          <p:spPr bwMode="auto">
            <a:xfrm>
              <a:off x="3725" y="2419"/>
              <a:ext cx="0" cy="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91" name="Line 9"/>
            <p:cNvSpPr>
              <a:spLocks noChangeShapeType="1"/>
            </p:cNvSpPr>
            <p:nvPr/>
          </p:nvSpPr>
          <p:spPr bwMode="auto">
            <a:xfrm>
              <a:off x="2068" y="2650"/>
              <a:ext cx="16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92" name="Text Box 10"/>
            <p:cNvSpPr txBox="1">
              <a:spLocks noChangeArrowheads="1"/>
            </p:cNvSpPr>
            <p:nvPr/>
          </p:nvSpPr>
          <p:spPr bwMode="auto">
            <a:xfrm>
              <a:off x="2666" y="2665"/>
              <a:ext cx="457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30 pies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3617"/>
          </a:bodyPr>
          <a:lstStyle/>
          <a:p>
            <a:pPr eaLnBrk="1" hangingPunct="1"/>
            <a:r>
              <a:rPr lang="en-US" smtClean="0"/>
              <a:t>Realización de la red inalámbrica básica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6875"/>
          </a:bodyPr>
          <a:lstStyle/>
          <a:p>
            <a:pPr eaLnBrk="1" hangingPunct="1">
              <a:buFontTx/>
              <a:buNone/>
            </a:pPr>
            <a:r>
              <a:rPr lang="en-US" smtClean="0"/>
              <a:t>Pautas: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Instale al cliente inalámbrico.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Elija la colocación del punto de acceso apropiada para su red.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Instale el punto de acceso: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Configure la codificación apropiada.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Configure canales y frecuencias.</a:t>
            </a:r>
          </a:p>
          <a:p>
            <a:pPr lvl="2" eaLnBrk="1" hangingPunct="1">
              <a:buSzPct val="60000"/>
              <a:buFont typeface="Wingdings" pitchFamily="2" charset="2"/>
              <a:buChar char="q"/>
            </a:pPr>
            <a:r>
              <a:rPr lang="en-US" smtClean="0"/>
              <a:t>Juego ESSID y almenara.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Verifique la instalación.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Preguntas reflexivas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457200" y="1060450"/>
            <a:ext cx="82296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6551"/>
          </a:bodyPr>
          <a:lstStyle/>
          <a:p>
            <a:pPr marL="381000" indent="-3810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2000">
                <a:solidFill>
                  <a:srgbClr val="FF9900"/>
                </a:solidFill>
              </a:rPr>
              <a:t>1. </a:t>
            </a:r>
            <a:r>
              <a:rPr lang="en-US" sz="2000"/>
              <a:t>Lo que es algunos desafíos se podría volver en la realización de cualquiera </a:t>
            </a:r>
          </a:p>
          <a:p>
            <a:pPr marL="381000" indent="-3810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2000"/>
              <a:t> ¿topología de la red?</a:t>
            </a:r>
          </a:p>
          <a:p>
            <a:pPr marL="381000" indent="-3810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US" sz="2000"/>
          </a:p>
          <a:p>
            <a:pPr marL="381000" indent="-3810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2000">
                <a:solidFill>
                  <a:srgbClr val="FF9900"/>
                </a:solidFill>
              </a:rPr>
              <a:t>2.</a:t>
            </a:r>
            <a:r>
              <a:rPr lang="en-US" sz="2000"/>
              <a:t> ¿Cómo podría vencer estos desafíos?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 capas OSI (Cont).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81000" y="2127250"/>
            <a:ext cx="47244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714"/>
          </a:bodyPr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</a:pPr>
            <a:r>
              <a:rPr lang="en-US" sz="2000"/>
              <a:t>Capa de la sesión (Capa 5):</a:t>
            </a:r>
            <a:endParaRPr lang="en-US" sz="2400"/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Establece una conexión entre dispositivos de la red, manteniendo esa conexión y luego terminándolo cuando apropiado.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Los ejemplos incluyen: enchufes y establecimiento de la sesión en TCP.</a:t>
            </a:r>
          </a:p>
        </p:txBody>
      </p:sp>
      <p:pic>
        <p:nvPicPr>
          <p:cNvPr id="10244" name="Picture 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981200"/>
            <a:ext cx="1943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987550"/>
            <a:ext cx="1943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981200"/>
            <a:ext cx="1943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6100763" y="2130425"/>
            <a:ext cx="10525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Aplicación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6037263" y="2703513"/>
            <a:ext cx="11795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Presentación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6219825" y="3282950"/>
            <a:ext cx="8159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 capas OSI (Cont).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2127250"/>
            <a:ext cx="47244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6610"/>
          </a:bodyPr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</a:pPr>
            <a:r>
              <a:rPr lang="en-US" sz="2000"/>
              <a:t>Capa de transporte (Capa 4):</a:t>
            </a:r>
            <a:endParaRPr lang="en-US" sz="2400"/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Asegura la transmisión de información confiable rompiendo bloques de datos grandes que se pueden enviar más eficazmente en la red.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Los ejemplos incluyen: TCP, UDP, IPSec, PPTP y L2TP.</a:t>
            </a:r>
          </a:p>
        </p:txBody>
      </p:sp>
      <p:pic>
        <p:nvPicPr>
          <p:cNvPr id="11268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981200"/>
            <a:ext cx="19431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981200"/>
            <a:ext cx="1943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987550"/>
            <a:ext cx="1943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981200"/>
            <a:ext cx="1943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6100763" y="2130425"/>
            <a:ext cx="10525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Aplicación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6037263" y="2703513"/>
            <a:ext cx="11795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Presentación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6219825" y="3282950"/>
            <a:ext cx="8159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Sesión</a:t>
            </a:r>
          </a:p>
        </p:txBody>
      </p:sp>
      <p:sp>
        <p:nvSpPr>
          <p:cNvPr id="11275" name="Text Box 17"/>
          <p:cNvSpPr txBox="1">
            <a:spLocks noChangeArrowheads="1"/>
          </p:cNvSpPr>
          <p:nvPr/>
        </p:nvSpPr>
        <p:spPr bwMode="auto">
          <a:xfrm>
            <a:off x="6156325" y="3860800"/>
            <a:ext cx="9413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94117"/>
          </a:bodyPr>
          <a:lstStyle/>
          <a:p>
            <a:r>
              <a:rPr lang="en-US" sz="1400"/>
              <a:t>Transporte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 capas OSI (Cont).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" y="2120900"/>
            <a:ext cx="47244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3421"/>
          </a:bodyPr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</a:pPr>
            <a:r>
              <a:rPr lang="en-US" sz="2000"/>
              <a:t>Capa de la red (Capa 3):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Las direcciones y aseguran la entrega de paquetes a través de una red.</a:t>
            </a:r>
            <a:r>
              <a:rPr lang="en-US" sz="2000"/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Los ejemplos incluyen: IP, ARP, ICMP, DHCP, RASGÓN, OSPF, BGP e IGMP.</a:t>
            </a:r>
          </a:p>
        </p:txBody>
      </p:sp>
      <p:pic>
        <p:nvPicPr>
          <p:cNvPr id="12292" name="Picture 205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81200"/>
            <a:ext cx="19431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2058"/>
          <p:cNvSpPr txBox="1">
            <a:spLocks noChangeArrowheads="1"/>
          </p:cNvSpPr>
          <p:nvPr/>
        </p:nvSpPr>
        <p:spPr bwMode="auto">
          <a:xfrm>
            <a:off x="6088063" y="2120900"/>
            <a:ext cx="10525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Aplicación</a:t>
            </a:r>
          </a:p>
        </p:txBody>
      </p:sp>
      <p:sp>
        <p:nvSpPr>
          <p:cNvPr id="12294" name="Text Box 2059"/>
          <p:cNvSpPr txBox="1">
            <a:spLocks noChangeArrowheads="1"/>
          </p:cNvSpPr>
          <p:nvPr/>
        </p:nvSpPr>
        <p:spPr bwMode="auto">
          <a:xfrm>
            <a:off x="6024563" y="2693988"/>
            <a:ext cx="11795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Presentación</a:t>
            </a:r>
          </a:p>
        </p:txBody>
      </p:sp>
      <p:sp>
        <p:nvSpPr>
          <p:cNvPr id="12295" name="Text Box 2060"/>
          <p:cNvSpPr txBox="1">
            <a:spLocks noChangeArrowheads="1"/>
          </p:cNvSpPr>
          <p:nvPr/>
        </p:nvSpPr>
        <p:spPr bwMode="auto">
          <a:xfrm>
            <a:off x="6207125" y="3273425"/>
            <a:ext cx="8159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Sesión</a:t>
            </a:r>
          </a:p>
        </p:txBody>
      </p:sp>
      <p:sp>
        <p:nvSpPr>
          <p:cNvPr id="12296" name="Text Box 2061"/>
          <p:cNvSpPr txBox="1">
            <a:spLocks noChangeArrowheads="1"/>
          </p:cNvSpPr>
          <p:nvPr/>
        </p:nvSpPr>
        <p:spPr bwMode="auto">
          <a:xfrm>
            <a:off x="6143625" y="3851275"/>
            <a:ext cx="9413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94117"/>
          </a:bodyPr>
          <a:lstStyle/>
          <a:p>
            <a:r>
              <a:rPr lang="en-US" sz="1400"/>
              <a:t>Transporte</a:t>
            </a:r>
          </a:p>
        </p:txBody>
      </p:sp>
      <p:sp>
        <p:nvSpPr>
          <p:cNvPr id="12297" name="Text Box 2062"/>
          <p:cNvSpPr txBox="1">
            <a:spLocks noChangeArrowheads="1"/>
          </p:cNvSpPr>
          <p:nvPr/>
        </p:nvSpPr>
        <p:spPr bwMode="auto">
          <a:xfrm>
            <a:off x="6197600" y="4416425"/>
            <a:ext cx="8350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 capas OSI (Cont).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2120900"/>
            <a:ext cx="47244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4782"/>
          </a:bodyPr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</a:pPr>
            <a:r>
              <a:rPr lang="en-US" sz="2000"/>
              <a:t>Capa del enlace de datos (Capa 2):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Divide datos recibidos de la capa de la Red en marcos que son capaces de transmitir por la capa Física.</a:t>
            </a:r>
            <a:r>
              <a:rPr lang="en-US" sz="2000"/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Incluye dos subcapas: MAC y LLC.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Los ejemplos incluyen: PPP y RESBALÓN.</a:t>
            </a:r>
            <a:r>
              <a:rPr lang="en-US" sz="2000"/>
              <a:t> </a:t>
            </a:r>
          </a:p>
        </p:txBody>
      </p:sp>
      <p:pic>
        <p:nvPicPr>
          <p:cNvPr id="13316" name="Picture 205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81200"/>
            <a:ext cx="19431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2058"/>
          <p:cNvSpPr txBox="1">
            <a:spLocks noChangeArrowheads="1"/>
          </p:cNvSpPr>
          <p:nvPr/>
        </p:nvSpPr>
        <p:spPr bwMode="auto">
          <a:xfrm>
            <a:off x="6088063" y="2103438"/>
            <a:ext cx="10525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Aplicación</a:t>
            </a:r>
          </a:p>
        </p:txBody>
      </p:sp>
      <p:sp>
        <p:nvSpPr>
          <p:cNvPr id="13318" name="Text Box 2059"/>
          <p:cNvSpPr txBox="1">
            <a:spLocks noChangeArrowheads="1"/>
          </p:cNvSpPr>
          <p:nvPr/>
        </p:nvSpPr>
        <p:spPr bwMode="auto">
          <a:xfrm>
            <a:off x="6024563" y="2676525"/>
            <a:ext cx="11795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Presentación</a:t>
            </a:r>
          </a:p>
        </p:txBody>
      </p:sp>
      <p:sp>
        <p:nvSpPr>
          <p:cNvPr id="13319" name="Text Box 2060"/>
          <p:cNvSpPr txBox="1">
            <a:spLocks noChangeArrowheads="1"/>
          </p:cNvSpPr>
          <p:nvPr/>
        </p:nvSpPr>
        <p:spPr bwMode="auto">
          <a:xfrm>
            <a:off x="6207125" y="3255963"/>
            <a:ext cx="8159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Sesión</a:t>
            </a:r>
          </a:p>
        </p:txBody>
      </p:sp>
      <p:sp>
        <p:nvSpPr>
          <p:cNvPr id="13320" name="Text Box 2062"/>
          <p:cNvSpPr txBox="1">
            <a:spLocks noChangeArrowheads="1"/>
          </p:cNvSpPr>
          <p:nvPr/>
        </p:nvSpPr>
        <p:spPr bwMode="auto">
          <a:xfrm>
            <a:off x="6197600" y="4398963"/>
            <a:ext cx="8350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Red</a:t>
            </a:r>
          </a:p>
        </p:txBody>
      </p:sp>
      <p:sp>
        <p:nvSpPr>
          <p:cNvPr id="13321" name="Text Box 2063"/>
          <p:cNvSpPr txBox="1">
            <a:spLocks noChangeArrowheads="1"/>
          </p:cNvSpPr>
          <p:nvPr/>
        </p:nvSpPr>
        <p:spPr bwMode="auto">
          <a:xfrm>
            <a:off x="6172200" y="4973638"/>
            <a:ext cx="8842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72727"/>
          </a:bodyPr>
          <a:lstStyle/>
          <a:p>
            <a:r>
              <a:rPr lang="en-US" sz="1400"/>
              <a:t>Enlace de datos</a:t>
            </a:r>
          </a:p>
        </p:txBody>
      </p:sp>
      <p:sp>
        <p:nvSpPr>
          <p:cNvPr id="13322" name="Text Box 2065"/>
          <p:cNvSpPr txBox="1">
            <a:spLocks noChangeArrowheads="1"/>
          </p:cNvSpPr>
          <p:nvPr/>
        </p:nvSpPr>
        <p:spPr bwMode="auto">
          <a:xfrm>
            <a:off x="6143625" y="3833813"/>
            <a:ext cx="9413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94117"/>
          </a:bodyPr>
          <a:lstStyle/>
          <a:p>
            <a:r>
              <a:rPr lang="en-US" sz="1400"/>
              <a:t>Transporte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 capas OSI (Cont).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2133600"/>
            <a:ext cx="47244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5000"/>
          </a:bodyPr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</a:pPr>
            <a:r>
              <a:rPr lang="en-US" sz="2000"/>
              <a:t>Capa física (Capa 1):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Acepta marcos de la capa del Enlace de datos.</a:t>
            </a:r>
            <a:r>
              <a:rPr lang="en-US" sz="2000"/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q"/>
            </a:pPr>
            <a:r>
              <a:rPr lang="en-US"/>
              <a:t>Los ejemplos incluyen: Ethernet, Ethernet Rápida, ATM, token ring y FDDI.</a:t>
            </a:r>
          </a:p>
        </p:txBody>
      </p:sp>
      <p:pic>
        <p:nvPicPr>
          <p:cNvPr id="14340" name="Picture 2050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81200"/>
            <a:ext cx="19431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2058"/>
          <p:cNvSpPr txBox="1">
            <a:spLocks noChangeArrowheads="1"/>
          </p:cNvSpPr>
          <p:nvPr/>
        </p:nvSpPr>
        <p:spPr bwMode="auto">
          <a:xfrm>
            <a:off x="6096000" y="2124075"/>
            <a:ext cx="10525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Aplicación</a:t>
            </a:r>
          </a:p>
        </p:txBody>
      </p:sp>
      <p:sp>
        <p:nvSpPr>
          <p:cNvPr id="14342" name="Text Box 2059"/>
          <p:cNvSpPr txBox="1">
            <a:spLocks noChangeArrowheads="1"/>
          </p:cNvSpPr>
          <p:nvPr/>
        </p:nvSpPr>
        <p:spPr bwMode="auto">
          <a:xfrm>
            <a:off x="6062663" y="2697163"/>
            <a:ext cx="11795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Presentación</a:t>
            </a:r>
          </a:p>
        </p:txBody>
      </p:sp>
      <p:sp>
        <p:nvSpPr>
          <p:cNvPr id="14343" name="Text Box 2060"/>
          <p:cNvSpPr txBox="1">
            <a:spLocks noChangeArrowheads="1"/>
          </p:cNvSpPr>
          <p:nvPr/>
        </p:nvSpPr>
        <p:spPr bwMode="auto">
          <a:xfrm>
            <a:off x="6245225" y="3276600"/>
            <a:ext cx="8159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Sesión</a:t>
            </a:r>
          </a:p>
        </p:txBody>
      </p:sp>
      <p:sp>
        <p:nvSpPr>
          <p:cNvPr id="14344" name="Text Box 2062"/>
          <p:cNvSpPr txBox="1">
            <a:spLocks noChangeArrowheads="1"/>
          </p:cNvSpPr>
          <p:nvPr/>
        </p:nvSpPr>
        <p:spPr bwMode="auto">
          <a:xfrm>
            <a:off x="6235700" y="4419600"/>
            <a:ext cx="8350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Red</a:t>
            </a:r>
          </a:p>
        </p:txBody>
      </p:sp>
      <p:sp>
        <p:nvSpPr>
          <p:cNvPr id="14345" name="Text Box 2063"/>
          <p:cNvSpPr txBox="1">
            <a:spLocks noChangeArrowheads="1"/>
          </p:cNvSpPr>
          <p:nvPr/>
        </p:nvSpPr>
        <p:spPr bwMode="auto">
          <a:xfrm>
            <a:off x="6210300" y="4994275"/>
            <a:ext cx="8842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72727"/>
          </a:bodyPr>
          <a:lstStyle/>
          <a:p>
            <a:r>
              <a:rPr lang="en-US" sz="1400"/>
              <a:t>Enlace de datos</a:t>
            </a:r>
          </a:p>
        </p:txBody>
      </p:sp>
      <p:sp>
        <p:nvSpPr>
          <p:cNvPr id="14346" name="Text Box 2064"/>
          <p:cNvSpPr txBox="1">
            <a:spLocks noChangeArrowheads="1"/>
          </p:cNvSpPr>
          <p:nvPr/>
        </p:nvSpPr>
        <p:spPr bwMode="auto">
          <a:xfrm>
            <a:off x="6229350" y="5572125"/>
            <a:ext cx="8461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Físico</a:t>
            </a:r>
          </a:p>
        </p:txBody>
      </p:sp>
      <p:sp>
        <p:nvSpPr>
          <p:cNvPr id="14347" name="Text Box 2065"/>
          <p:cNvSpPr txBox="1">
            <a:spLocks noChangeArrowheads="1"/>
          </p:cNvSpPr>
          <p:nvPr/>
        </p:nvSpPr>
        <p:spPr bwMode="auto">
          <a:xfrm>
            <a:off x="6181725" y="3854450"/>
            <a:ext cx="9413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94117"/>
          </a:bodyPr>
          <a:lstStyle/>
          <a:p>
            <a:r>
              <a:rPr lang="en-US" sz="1400"/>
              <a:t>Transporte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1204</Words>
  <Application>Microsoft Office PowerPoint</Application>
  <PresentationFormat>Presentación en pantalla (4:3)</PresentationFormat>
  <Paragraphs>301</Paragraphs>
  <Slides>42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Default Design</vt:lpstr>
      <vt:lpstr>Flash Document</vt:lpstr>
      <vt:lpstr>Realizaciones de la red</vt:lpstr>
      <vt:lpstr>El modelo OSI</vt:lpstr>
      <vt:lpstr>Las capas OSI</vt:lpstr>
      <vt:lpstr>Las capas OSI (Cont).</vt:lpstr>
      <vt:lpstr>Las capas OSI (Cont).</vt:lpstr>
      <vt:lpstr>Las capas OSI (Cont).</vt:lpstr>
      <vt:lpstr>Las capas OSI (Cont).</vt:lpstr>
      <vt:lpstr>Las capas OSI (Cont).</vt:lpstr>
      <vt:lpstr>Las capas OSI (Cont).</vt:lpstr>
      <vt:lpstr>El proceso de comunicación de datos OSI</vt:lpstr>
      <vt:lpstr>Ethernet</vt:lpstr>
      <vt:lpstr>Ethernet cambiada</vt:lpstr>
      <vt:lpstr>Marcos de Ethernet</vt:lpstr>
      <vt:lpstr>El IEEE 802.x Estándar</vt:lpstr>
      <vt:lpstr>802.3 Estándares</vt:lpstr>
      <vt:lpstr>802.2 Estándares</vt:lpstr>
      <vt:lpstr>10Base Estándares</vt:lpstr>
      <vt:lpstr>Acceso de medios basado en la señal</vt:lpstr>
      <vt:lpstr>Estándares del token ring</vt:lpstr>
      <vt:lpstr>Estados simbólicos</vt:lpstr>
      <vt:lpstr>Unidades de acceso de la estación multi-(MSAUs)</vt:lpstr>
      <vt:lpstr>Recuperación de fracaso del token ring</vt:lpstr>
      <vt:lpstr>Balizar</vt:lpstr>
      <vt:lpstr>FDDI</vt:lpstr>
      <vt:lpstr>Dispositivos de conexión de FDDI</vt:lpstr>
      <vt:lpstr>Recuperación de fracaso de FDDI</vt:lpstr>
      <vt:lpstr>Cuando usar tecnologías inalámbricas</vt:lpstr>
      <vt:lpstr>Tipos de la antena inalámbricos</vt:lpstr>
      <vt:lpstr>Factores de rendimiento de la antena inalámbricos</vt:lpstr>
      <vt:lpstr>El IEEE 802.11 Estándar</vt:lpstr>
      <vt:lpstr>802.11 Modos</vt:lpstr>
      <vt:lpstr>802.11 Arquitectura</vt:lpstr>
      <vt:lpstr>Basic Service Set (BSS)</vt:lpstr>
      <vt:lpstr>Extended Service Set (ESS)</vt:lpstr>
      <vt:lpstr>Independent Basic Service Set (IBSS)</vt:lpstr>
      <vt:lpstr>802.11 Almenaras</vt:lpstr>
      <vt:lpstr>Wired Equivalent Privacy (WEP)</vt:lpstr>
      <vt:lpstr>Wi-Fi acceso protegido (WPA)</vt:lpstr>
      <vt:lpstr>Métodos de autenticación inalámbricos</vt:lpstr>
      <vt:lpstr>Bluetooth</vt:lpstr>
      <vt:lpstr>Realización de la red inalámbrica básica</vt:lpstr>
      <vt:lpstr>Preguntas reflexivas</vt:lpstr>
    </vt:vector>
  </TitlesOfParts>
  <Company>element 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OV-ILT Template –  Content Developer Section</dc:title>
  <dc:subject>Courseware Resource Supplement</dc:subject>
  <dc:creator>Isalgado</dc:creator>
  <dc:description>Version 1.6_x000d_
03.31.03</dc:description>
  <cp:lastModifiedBy>Agarcia</cp:lastModifiedBy>
  <cp:revision>85</cp:revision>
  <dcterms:created xsi:type="dcterms:W3CDTF">2004-05-21T12:27:45Z</dcterms:created>
  <dcterms:modified xsi:type="dcterms:W3CDTF">2014-02-16T13:33:57Z</dcterms:modified>
  <cp:category>Templates</cp:category>
</cp:coreProperties>
</file>