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5" r:id="rId2"/>
    <p:sldId id="287" r:id="rId3"/>
    <p:sldId id="334" r:id="rId4"/>
    <p:sldId id="391" r:id="rId5"/>
    <p:sldId id="331" r:id="rId6"/>
    <p:sldId id="333" r:id="rId7"/>
    <p:sldId id="332" r:id="rId8"/>
    <p:sldId id="335" r:id="rId9"/>
    <p:sldId id="336" r:id="rId10"/>
    <p:sldId id="337" r:id="rId11"/>
    <p:sldId id="338" r:id="rId12"/>
    <p:sldId id="348" r:id="rId13"/>
    <p:sldId id="339" r:id="rId14"/>
    <p:sldId id="355" r:id="rId15"/>
    <p:sldId id="356" r:id="rId16"/>
    <p:sldId id="342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</p:sldIdLst>
  <p:sldSz cx="9144000" cy="6858000" type="screen4x3"/>
  <p:notesSz cx="7124700" cy="94107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262CBE"/>
    <a:srgbClr val="DDDDDD"/>
    <a:srgbClr val="C4C4C4"/>
    <a:srgbClr val="CC3300"/>
    <a:srgbClr val="878787"/>
    <a:srgbClr val="78787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8" autoAdjust="0"/>
    <p:restoredTop sz="86243" autoAdjust="0"/>
  </p:normalViewPr>
  <p:slideViewPr>
    <p:cSldViewPr>
      <p:cViewPr varScale="1">
        <p:scale>
          <a:sx n="63" d="100"/>
          <a:sy n="63" d="100"/>
        </p:scale>
        <p:origin x="-19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50F21ECD-8D4E-4297-99F2-3E7835E278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9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1A44B34B-C9BC-4CB5-8A0D-F4C945D96C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9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77D0F-FE2D-495F-87B9-E6935354837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EECF2E-65FC-4B64-8FE0-6354B8465B9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90F36-BFC7-4E9C-A147-3D7270973F6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2AF42-232F-4C25-ADD2-F9A8C04094B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CB7F7-20A6-48DD-8C3F-376FD84A525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83CC2-9CE2-4F23-9717-79D75556030B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FDFEC3-E8FB-4DC9-8C35-E1D405848C2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4BADA-2545-4252-994E-15272AC3E5A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695C45-9205-4D1F-A63D-FCC427AC9094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58F3DA-E112-48C7-8CA9-45C588EB4970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3DE586-5301-4696-AF19-3F7EC8B94DA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E27C4F-BC0C-498D-80F4-EF7E69B9A1C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48E6F-B05E-4BF8-807B-54CE1127906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74B4F-B4E7-4E74-A176-4427353644D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6D33A-2D65-4A0D-98D3-240A1A36DAB8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82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7690" indent="-295265" defTabSz="9382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1062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3487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5911" indent="-236212" defTabSz="9382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9833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0761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186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15610" indent="-236212" defTabSz="938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C4C9B-6F4A-4FC6-9368-8DE0D9D3471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61991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61991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9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6853238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79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00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88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524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owerPoint Background cop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1272" rIns="88895" bIns="41272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857250" algn="r"/>
              </a:tabLst>
            </a:pPr>
            <a:r>
              <a:rPr lang="en-US" sz="800">
                <a:solidFill>
                  <a:srgbClr val="C4C4C4"/>
                </a:solidFill>
              </a:rPr>
              <a:t>OV 4 - </a:t>
            </a:r>
            <a:fld id="{94C336F6-2168-4528-8841-AE7D3751EC17}" type="slidenum">
              <a:rPr lang="en-US" sz="800">
                <a:solidFill>
                  <a:srgbClr val="C4C4C4"/>
                </a:solidFill>
              </a:rPr>
              <a:pPr algn="ctr" eaLnBrk="0" hangingPunct="0">
                <a:spcBef>
                  <a:spcPct val="50000"/>
                </a:spcBef>
                <a:tabLst>
                  <a:tab pos="857250" algn="r"/>
                </a:tabLst>
              </a:pPr>
              <a:t>‹Nº›</a:t>
            </a:fld>
            <a:endParaRPr lang="en-US" sz="800">
              <a:solidFill>
                <a:srgbClr val="C4C4C4"/>
              </a:solidFill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0" y="6551613"/>
            <a:ext cx="36433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2" tIns="44447" rIns="90482" bIns="44447">
            <a:spAutoFit/>
          </a:bodyPr>
          <a:lstStyle/>
          <a:p>
            <a:pPr algn="r" eaLnBrk="0" hangingPunct="0"/>
            <a:r>
              <a:rPr lang="en-US" sz="1000">
                <a:solidFill>
                  <a:srgbClr val="C4C4C4"/>
                </a:solidFill>
              </a:rPr>
              <a:t>Copyright © 2009 Element K Content LLC.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7058"/>
          </a:bodyPr>
          <a:lstStyle/>
          <a:p>
            <a:pPr eaLnBrk="1" hangingPunct="1"/>
            <a:r>
              <a:rPr lang="en-US" smtClean="0"/>
              <a:t>Medios de la red y hardware</a:t>
            </a:r>
            <a:endParaRPr lang="en-US" sz="1200" smtClean="0"/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3723"/>
          </a:bodyPr>
          <a:lstStyle/>
          <a:p>
            <a:pPr eaLnBrk="1" hangingPunct="1">
              <a:spcBef>
                <a:spcPts val="500"/>
              </a:spcBef>
              <a:buFont typeface="Wingdings" pitchFamily="2" charset="2"/>
              <a:buChar char="q"/>
            </a:pPr>
            <a:r>
              <a:rPr lang="en-US" dirty="0" err="1" smtClean="0"/>
              <a:t>Medios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rodean</a:t>
            </a:r>
            <a:r>
              <a:rPr lang="en-US" smtClean="0"/>
              <a:t> la </a:t>
            </a:r>
            <a:r>
              <a:rPr lang="en-US" dirty="0" smtClean="0"/>
              <a:t>red 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Char char="q"/>
            </a:pPr>
            <a:r>
              <a:rPr lang="en-US" dirty="0" err="1" smtClean="0"/>
              <a:t>Medios</a:t>
            </a:r>
            <a:r>
              <a:rPr lang="en-US" dirty="0" smtClean="0"/>
              <a:t> de la red </a:t>
            </a:r>
            <a:r>
              <a:rPr lang="en-US" dirty="0" err="1" smtClean="0"/>
              <a:t>ilimitados</a:t>
            </a:r>
            <a:endParaRPr lang="en-US" dirty="0" smtClean="0"/>
          </a:p>
          <a:p>
            <a:pPr eaLnBrk="1" hangingPunct="1">
              <a:spcBef>
                <a:spcPts val="500"/>
              </a:spcBef>
              <a:buFont typeface="Wingdings" pitchFamily="2" charset="2"/>
              <a:buChar char="q"/>
            </a:pPr>
            <a:r>
              <a:rPr lang="en-US" dirty="0" smtClean="0"/>
              <a:t>Control del </a:t>
            </a:r>
            <a:r>
              <a:rPr lang="en-US" dirty="0" err="1" smtClean="0"/>
              <a:t>ruido</a:t>
            </a:r>
            <a:endParaRPr lang="en-US" dirty="0" smtClean="0"/>
          </a:p>
          <a:p>
            <a:pPr eaLnBrk="1" hangingPunct="1">
              <a:spcBef>
                <a:spcPts val="500"/>
              </a:spcBef>
              <a:buFont typeface="Wingdings" pitchFamily="2" charset="2"/>
              <a:buChar char="q"/>
            </a:pPr>
            <a:r>
              <a:rPr lang="en-US" dirty="0" err="1" smtClean="0"/>
              <a:t>Dispositivos</a:t>
            </a:r>
            <a:r>
              <a:rPr lang="en-US" dirty="0" smtClean="0"/>
              <a:t> de la </a:t>
            </a:r>
            <a:r>
              <a:rPr lang="en-US" dirty="0" err="1" smtClean="0"/>
              <a:t>conectividad</a:t>
            </a:r>
            <a:r>
              <a:rPr lang="en-US" dirty="0" smtClean="0"/>
              <a:t> de la red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Char char="q"/>
            </a:pPr>
            <a:r>
              <a:rPr lang="en-US" dirty="0" err="1" smtClean="0"/>
              <a:t>Alambrado</a:t>
            </a:r>
            <a:r>
              <a:rPr lang="en-US" dirty="0" smtClean="0"/>
              <a:t> de </a:t>
            </a:r>
            <a:r>
              <a:rPr lang="en-US" dirty="0" err="1" smtClean="0"/>
              <a:t>componentes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Tipos del conector y el cable coaxiales</a:t>
            </a:r>
          </a:p>
        </p:txBody>
      </p:sp>
      <p:sp>
        <p:nvSpPr>
          <p:cNvPr id="11267" name="Rectangle 12"/>
          <p:cNvSpPr txBox="1">
            <a:spLocks noChangeArrowheads="1"/>
          </p:cNvSpPr>
          <p:nvPr/>
        </p:nvSpPr>
        <p:spPr bwMode="auto">
          <a:xfrm>
            <a:off x="457200" y="1060450"/>
            <a:ext cx="82296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6388"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2000"/>
              <a:t>Cables: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RG58/U (Guía de la Radio 58/Universal)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RG58A/U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RG8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RG9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RG62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RG59 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RG6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2000"/>
              <a:t>Conectores: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F-tipo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r>
              <a:rPr lang="en-US" sz="2000"/>
              <a:t>BNC (Bayone-Neill-Concelman)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q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6000"/>
          </a:bodyPr>
          <a:lstStyle/>
          <a:p>
            <a:pPr eaLnBrk="1" hangingPunct="1"/>
            <a:r>
              <a:rPr lang="en-US" smtClean="0"/>
              <a:t>Fibra cable óptico</a:t>
            </a:r>
          </a:p>
        </p:txBody>
      </p:sp>
      <p:pic>
        <p:nvPicPr>
          <p:cNvPr id="12291" name="Picture 2" descr="f0859874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Fibra tipos del modo de cable ópticos</a:t>
            </a:r>
            <a:endParaRPr lang="en-US" sz="12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3928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Hay tres tipos de la fibra modos de cable ópticos: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Fibra del monomodo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Fibra del multimodo del índice del paso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Fibra del multimodo del índice clasificada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Conectores de la fibra</a:t>
            </a:r>
          </a:p>
        </p:txBody>
      </p:sp>
      <p:pic>
        <p:nvPicPr>
          <p:cNvPr id="14339" name="Picture 18" descr="C:\FromSourceSafe\content\Network+085821\ILT\AAE\fiberoptic_connecto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390650"/>
            <a:ext cx="4953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560638" y="2190750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S.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332288" y="219075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94615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CONSEJERO PRINCIPAL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6072188" y="2190750"/>
            <a:ext cx="42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FC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262438" y="5162550"/>
            <a:ext cx="569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SMA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466975" y="3714750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FDDI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075113" y="3714750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Mini-BNC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5903913" y="3714750"/>
            <a:ext cx="757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Biconic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5922963" y="5162550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TA-RJ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2560638" y="5162550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LC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4285"/>
          </a:bodyPr>
          <a:lstStyle/>
          <a:p>
            <a:pPr eaLnBrk="1" hangingPunct="1"/>
            <a:r>
              <a:rPr lang="en-US" smtClean="0"/>
              <a:t>Tipos de cable y propiedades</a:t>
            </a:r>
            <a:endParaRPr lang="en-US" i="0" smtClean="0"/>
          </a:p>
        </p:txBody>
      </p:sp>
      <p:graphicFrame>
        <p:nvGraphicFramePr>
          <p:cNvPr id="18452" name="Group 20"/>
          <p:cNvGraphicFramePr>
            <a:graphicFrameLocks noGrp="1"/>
          </p:cNvGraphicFramePr>
          <p:nvPr/>
        </p:nvGraphicFramePr>
        <p:xfrm>
          <a:off x="98425" y="1012825"/>
          <a:ext cx="8893175" cy="5529090"/>
        </p:xfrm>
        <a:graphic>
          <a:graphicData uri="http://schemas.openxmlformats.org/drawingml/2006/table">
            <a:tbl>
              <a:tblPr/>
              <a:tblGrid>
                <a:gridCol w="1247775"/>
                <a:gridCol w="7645400"/>
              </a:tblGrid>
              <a:tr h="42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Tipo de cable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Propiedades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147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Coaxial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Velocidad de transmisión: 10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Distancia: topología de la estrella, 2000 pies.; topología del autobús, 1000 pies.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Doble: Apoyos tanto dúplex total como medio doble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Transmisiones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Inmunidad del ruido (seguridad, EMI): Alto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Frecuencia: 1 GHz a 10 GHz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147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Fibra óptica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Velocidad de transmisión: 40,000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Distancia: las Señales se pueden transmitir adelante sin tener que reforzarse o refrescarse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Doble: Consiste en dos fibras encontradas en un al lado cuerda de la cremallera usada para el simultáneo,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transferencia de datos bidireccional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Inmunidad del ruido (seguridad, EMI): Superior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Frecuencia: Muy alto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195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 trenzado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Velocidades de transmisión: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GATO 3: hasta 10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GATO 5: hasta 100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CAT6: hasta 155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Distancia: operación bidireccional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Doble: capacidad llena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Inmunidad del ruido (seguridad, EMI): 30 MHz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Frecuencia: hasta 600 MHz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Otros tipos de cable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4722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1800" smtClean="0"/>
              <a:t>Consecutivo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00" smtClean="0"/>
              <a:t>IEEE 1394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1800" smtClean="0"/>
              <a:t>USB</a:t>
            </a:r>
          </a:p>
        </p:txBody>
      </p:sp>
      <p:pic>
        <p:nvPicPr>
          <p:cNvPr id="16388" name="Picture 9" descr="f0858214-7IE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3"/>
          <a:stretch>
            <a:fillRect/>
          </a:stretch>
        </p:blipFill>
        <p:spPr bwMode="auto">
          <a:xfrm>
            <a:off x="5395913" y="1246188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f0858214-7IE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3"/>
          <a:stretch>
            <a:fillRect/>
          </a:stretch>
        </p:blipFill>
        <p:spPr bwMode="auto">
          <a:xfrm>
            <a:off x="6880225" y="1246188"/>
            <a:ext cx="1485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5"/>
          <p:cNvSpPr>
            <a:spLocks noChangeShapeType="1"/>
          </p:cNvSpPr>
          <p:nvPr/>
        </p:nvSpPr>
        <p:spPr bwMode="auto">
          <a:xfrm rot="16200000" flipV="1">
            <a:off x="5434012" y="2303463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273675" y="2420938"/>
            <a:ext cx="817563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192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De cuatro alfileres</a:t>
            </a:r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rot="16200000" flipV="1">
            <a:off x="7048500" y="2257426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945313" y="2420938"/>
            <a:ext cx="706437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833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De seis alfileres</a:t>
            </a:r>
          </a:p>
        </p:txBody>
      </p:sp>
      <p:pic>
        <p:nvPicPr>
          <p:cNvPr id="16394" name="Picture 6" descr="usb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49725"/>
            <a:ext cx="1441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7" descr="usb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15176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6"/>
          <p:cNvSpPr txBox="1">
            <a:spLocks noChangeArrowheads="1"/>
          </p:cNvSpPr>
          <p:nvPr/>
        </p:nvSpPr>
        <p:spPr bwMode="auto">
          <a:xfrm>
            <a:off x="7351713" y="4859338"/>
            <a:ext cx="70485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Tipo A</a:t>
            </a:r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5383213" y="4884738"/>
            <a:ext cx="70485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Tipo B</a:t>
            </a:r>
          </a:p>
        </p:txBody>
      </p:sp>
      <p:graphicFrame>
        <p:nvGraphicFramePr>
          <p:cNvPr id="16398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4425" y="2895600"/>
          <a:ext cx="3327400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Image" r:id="rId7" imgW="4444444" imgH="3060317" progId="Photoshop.Image.7">
                  <p:embed/>
                </p:oleObj>
              </mc:Choice>
              <mc:Fallback>
                <p:oleObj name="Image" r:id="rId7" imgW="4444444" imgH="3060317" progId="Photoshop.Image.7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2895600"/>
                        <a:ext cx="3327400" cy="229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Text Box 23"/>
          <p:cNvSpPr txBox="1">
            <a:spLocks noChangeArrowheads="1"/>
          </p:cNvSpPr>
          <p:nvPr/>
        </p:nvSpPr>
        <p:spPr bwMode="auto">
          <a:xfrm>
            <a:off x="1724025" y="5486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7222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Consecutivo</a:t>
            </a:r>
          </a:p>
        </p:txBody>
      </p:sp>
      <p:sp>
        <p:nvSpPr>
          <p:cNvPr id="16400" name="Text Box 25"/>
          <p:cNvSpPr txBox="1">
            <a:spLocks noChangeArrowheads="1"/>
          </p:cNvSpPr>
          <p:nvPr/>
        </p:nvSpPr>
        <p:spPr bwMode="auto">
          <a:xfrm>
            <a:off x="6248400" y="54864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USB</a:t>
            </a:r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6096000" y="3048000"/>
            <a:ext cx="1033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IEEE 1394</a:t>
            </a:r>
          </a:p>
        </p:txBody>
      </p:sp>
      <p:sp>
        <p:nvSpPr>
          <p:cNvPr id="16402" name="Line 27"/>
          <p:cNvSpPr>
            <a:spLocks noChangeShapeType="1"/>
          </p:cNvSpPr>
          <p:nvPr/>
        </p:nvSpPr>
        <p:spPr bwMode="auto">
          <a:xfrm rot="16200000" flipV="1">
            <a:off x="1946275" y="2733676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403" name="Line 28"/>
          <p:cNvSpPr>
            <a:spLocks noChangeShapeType="1"/>
          </p:cNvSpPr>
          <p:nvPr/>
        </p:nvSpPr>
        <p:spPr bwMode="auto">
          <a:xfrm>
            <a:off x="1808163" y="4594225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404" name="Text Box 29"/>
          <p:cNvSpPr txBox="1">
            <a:spLocks noChangeArrowheads="1"/>
          </p:cNvSpPr>
          <p:nvPr/>
        </p:nvSpPr>
        <p:spPr bwMode="auto">
          <a:xfrm>
            <a:off x="1417638" y="2273300"/>
            <a:ext cx="1557337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79705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Puerto en serie de 25 alfileres en un dispositivo consecutivo</a:t>
            </a:r>
          </a:p>
        </p:txBody>
      </p:sp>
      <p:sp>
        <p:nvSpPr>
          <p:cNvPr id="16405" name="Text Box 30"/>
          <p:cNvSpPr txBox="1">
            <a:spLocks noChangeArrowheads="1"/>
          </p:cNvSpPr>
          <p:nvPr/>
        </p:nvSpPr>
        <p:spPr bwMode="auto">
          <a:xfrm>
            <a:off x="352425" y="3981450"/>
            <a:ext cx="1630363" cy="12001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2430"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El final de 25 alfileres del cable consecutivo se une con el módem y el final de 9 alfileres se une con el puerto en serie del ordenador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Pleno y cable de cloruro de polivinilo</a:t>
            </a:r>
          </a:p>
        </p:txBody>
      </p:sp>
      <p:pic>
        <p:nvPicPr>
          <p:cNvPr id="17411" name="Picture 11" descr="ple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092200"/>
            <a:ext cx="7135813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Tendido de cables estructurado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5227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El tendido de cables estructurado se divide en seis subsistemas: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Instalaciones de la entrada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Alambrado de la columna vertebral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Cuarto de equipo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Armario de telecomunicaciones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Alambrado horizontal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mtClean="0"/>
              <a:t>Área de trabajo</a:t>
            </a:r>
          </a:p>
        </p:txBody>
      </p:sp>
    </p:spTree>
    <p:extLst>
      <p:ext uri="{BB962C8B-B14F-4D97-AF65-F5344CB8AC3E}">
        <p14:creationId xmlns:p14="http://schemas.microsoft.com/office/powerpoint/2010/main" val="18707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Alambrado de la premisa</a:t>
            </a:r>
          </a:p>
        </p:txBody>
      </p:sp>
      <p:pic>
        <p:nvPicPr>
          <p:cNvPr id="4099" name="Picture 16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978150" cy="3657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4826000" y="1119188"/>
            <a:ext cx="184150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70"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Arial" charset="0"/>
              </a:rPr>
              <a:t>Estante en un armario de alambrado</a:t>
            </a:r>
          </a:p>
        </p:txBody>
      </p:sp>
      <p:sp>
        <p:nvSpPr>
          <p:cNvPr id="4101" name="Line 17"/>
          <p:cNvSpPr>
            <a:spLocks noChangeShapeType="1"/>
          </p:cNvSpPr>
          <p:nvPr/>
        </p:nvSpPr>
        <p:spPr bwMode="auto">
          <a:xfrm flipV="1">
            <a:off x="2535238" y="5334000"/>
            <a:ext cx="0" cy="65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2022475" y="5899150"/>
            <a:ext cx="1027113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3214"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Arial" charset="0"/>
              </a:rPr>
              <a:t>Cable de gota </a:t>
            </a:r>
          </a:p>
        </p:txBody>
      </p:sp>
      <p:pic>
        <p:nvPicPr>
          <p:cNvPr id="4103" name="Picture 19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828800"/>
            <a:ext cx="2932113" cy="457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Line 20"/>
          <p:cNvSpPr>
            <a:spLocks noChangeShapeType="1"/>
          </p:cNvSpPr>
          <p:nvPr/>
        </p:nvSpPr>
        <p:spPr bwMode="auto">
          <a:xfrm rot="10800000">
            <a:off x="7275513" y="2651125"/>
            <a:ext cx="420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105" name="Text Box 21"/>
          <p:cNvSpPr txBox="1">
            <a:spLocks noChangeArrowheads="1"/>
          </p:cNvSpPr>
          <p:nvPr/>
        </p:nvSpPr>
        <p:spPr bwMode="auto">
          <a:xfrm>
            <a:off x="7626350" y="2514600"/>
            <a:ext cx="1127125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576"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Arial" charset="0"/>
              </a:rPr>
              <a:t>Cables del remiendo</a:t>
            </a:r>
          </a:p>
        </p:txBody>
      </p:sp>
      <p:sp>
        <p:nvSpPr>
          <p:cNvPr id="4106" name="Text Box 22"/>
          <p:cNvSpPr txBox="1">
            <a:spLocks noChangeArrowheads="1"/>
          </p:cNvSpPr>
          <p:nvPr/>
        </p:nvSpPr>
        <p:spPr bwMode="auto">
          <a:xfrm>
            <a:off x="7626350" y="4740275"/>
            <a:ext cx="113665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000"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Arial" charset="0"/>
              </a:rPr>
              <a:t>Paneles de conexión provisional</a:t>
            </a:r>
          </a:p>
        </p:txBody>
      </p:sp>
      <p:sp>
        <p:nvSpPr>
          <p:cNvPr id="4107" name="AutoShape 23"/>
          <p:cNvSpPr>
            <a:spLocks/>
          </p:cNvSpPr>
          <p:nvPr/>
        </p:nvSpPr>
        <p:spPr bwMode="auto">
          <a:xfrm>
            <a:off x="7315200" y="3352800"/>
            <a:ext cx="304800" cy="3048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 sz="1200"/>
          </a:p>
        </p:txBody>
      </p:sp>
      <p:sp>
        <p:nvSpPr>
          <p:cNvPr id="4108" name="AutoShape 26"/>
          <p:cNvSpPr>
            <a:spLocks/>
          </p:cNvSpPr>
          <p:nvPr/>
        </p:nvSpPr>
        <p:spPr bwMode="auto">
          <a:xfrm rot="5400000" flipH="1">
            <a:off x="5600700" y="114300"/>
            <a:ext cx="304800" cy="2971800"/>
          </a:xfrm>
          <a:prstGeom prst="rightBrace">
            <a:avLst>
              <a:gd name="adj1" fmla="val 812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28645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Componentes de alambrado de la premisa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6574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mtClean="0"/>
              <a:t>Lo siguiente es componentes del alambrado de la premisa: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Cables de gota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Paneles de conexión provisional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Cables del remiendo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Interconecta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Distribuidor principal (MDF)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Intermediate Distribution Frame (IDF)</a:t>
            </a:r>
          </a:p>
          <a:p>
            <a:pPr lvl="1"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mtClean="0"/>
              <a:t>Alambrado de armario</a:t>
            </a:r>
          </a:p>
        </p:txBody>
      </p:sp>
    </p:spTree>
    <p:extLst>
      <p:ext uri="{BB962C8B-B14F-4D97-AF65-F5344CB8AC3E}">
        <p14:creationId xmlns:p14="http://schemas.microsoft.com/office/powerpoint/2010/main" val="15536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Tipos de publicidad</a:t>
            </a:r>
          </a:p>
        </p:txBody>
      </p:sp>
      <p:pic>
        <p:nvPicPr>
          <p:cNvPr id="3075" name="Picture 8" descr="f085821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4"/>
          <a:stretch>
            <a:fillRect/>
          </a:stretch>
        </p:blipFill>
        <p:spPr bwMode="auto">
          <a:xfrm>
            <a:off x="1524000" y="1676400"/>
            <a:ext cx="60198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f085821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9" r="79016" b="9435"/>
          <a:stretch>
            <a:fillRect/>
          </a:stretch>
        </p:blipFill>
        <p:spPr bwMode="auto">
          <a:xfrm>
            <a:off x="4648200" y="4572000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15"/>
          <p:cNvSpPr>
            <a:spLocks noChangeShapeType="1"/>
          </p:cNvSpPr>
          <p:nvPr/>
        </p:nvSpPr>
        <p:spPr bwMode="auto">
          <a:xfrm flipV="1">
            <a:off x="3314700" y="467995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8" name="Line 17"/>
          <p:cNvSpPr>
            <a:spLocks noChangeShapeType="1"/>
          </p:cNvSpPr>
          <p:nvPr/>
        </p:nvSpPr>
        <p:spPr bwMode="auto">
          <a:xfrm>
            <a:off x="3505200" y="548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2590800" y="5334000"/>
            <a:ext cx="144780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8409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Medios saltados</a:t>
            </a:r>
          </a:p>
        </p:txBody>
      </p:sp>
      <p:sp>
        <p:nvSpPr>
          <p:cNvPr id="3080" name="Line 19"/>
          <p:cNvSpPr>
            <a:spLocks noChangeShapeType="1"/>
          </p:cNvSpPr>
          <p:nvPr/>
        </p:nvSpPr>
        <p:spPr bwMode="auto">
          <a:xfrm flipH="1">
            <a:off x="4800600" y="31242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1" name="Line 20"/>
          <p:cNvSpPr>
            <a:spLocks noChangeShapeType="1"/>
          </p:cNvSpPr>
          <p:nvPr/>
        </p:nvSpPr>
        <p:spPr bwMode="auto">
          <a:xfrm flipV="1">
            <a:off x="5372100" y="2133600"/>
            <a:ext cx="0" cy="100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2" name="Text Box 21"/>
          <p:cNvSpPr txBox="1">
            <a:spLocks noChangeArrowheads="1"/>
          </p:cNvSpPr>
          <p:nvPr/>
        </p:nvSpPr>
        <p:spPr bwMode="auto">
          <a:xfrm>
            <a:off x="4648200" y="2057400"/>
            <a:ext cx="160020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9166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Medios ilimitados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3548"/>
          </a:bodyPr>
          <a:lstStyle/>
          <a:p>
            <a:pPr eaLnBrk="1" hangingPunct="1"/>
            <a:r>
              <a:rPr lang="en-US" smtClean="0"/>
              <a:t>Comunicación inalámbrica</a:t>
            </a:r>
            <a:endParaRPr lang="en-US" sz="1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794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err="1" smtClean="0"/>
              <a:t>Comunicación</a:t>
            </a:r>
            <a:r>
              <a:rPr lang="en-US" dirty="0" smtClean="0"/>
              <a:t> </a:t>
            </a:r>
            <a:r>
              <a:rPr lang="en-US" dirty="0" err="1" smtClean="0"/>
              <a:t>inalámbrica</a:t>
            </a:r>
            <a:endParaRPr lang="en-US" dirty="0" smtClean="0"/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dirty="0" err="1" smtClean="0"/>
              <a:t>Señales</a:t>
            </a:r>
            <a:r>
              <a:rPr lang="en-US" dirty="0" smtClean="0"/>
              <a:t> </a:t>
            </a:r>
            <a:r>
              <a:rPr lang="en-US" dirty="0" err="1" smtClean="0"/>
              <a:t>transmitidas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energía</a:t>
            </a:r>
            <a:r>
              <a:rPr lang="en-US" dirty="0" smtClean="0"/>
              <a:t> </a:t>
            </a:r>
            <a:r>
              <a:rPr lang="en-US" dirty="0" err="1" smtClean="0"/>
              <a:t>electromagnética</a:t>
            </a:r>
            <a:r>
              <a:rPr lang="en-US" dirty="0" smtClean="0"/>
              <a:t>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dirty="0" err="1" smtClean="0"/>
              <a:t>Permite</a:t>
            </a:r>
            <a:r>
              <a:rPr lang="en-US" dirty="0" smtClean="0"/>
              <a:t> a </a:t>
            </a:r>
            <a:r>
              <a:rPr lang="en-US" dirty="0" err="1" smtClean="0"/>
              <a:t>usuarios</a:t>
            </a:r>
            <a:r>
              <a:rPr lang="en-US" dirty="0" smtClean="0"/>
              <a:t> </a:t>
            </a:r>
            <a:r>
              <a:rPr lang="en-US" dirty="0" err="1" smtClean="0"/>
              <a:t>trasladarse</a:t>
            </a:r>
            <a:r>
              <a:rPr lang="en-US" dirty="0" smtClean="0"/>
              <a:t>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a </a:t>
            </a:r>
            <a:r>
              <a:rPr lang="en-US" dirty="0" err="1" smtClean="0"/>
              <a:t>punto</a:t>
            </a:r>
            <a:r>
              <a:rPr lang="en-US" dirty="0" smtClean="0"/>
              <a:t>.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dirty="0" smtClean="0"/>
              <a:t>Las </a:t>
            </a:r>
            <a:r>
              <a:rPr lang="en-US" dirty="0" err="1" smtClean="0"/>
              <a:t>conexiones</a:t>
            </a:r>
            <a:r>
              <a:rPr lang="en-US" dirty="0" smtClean="0"/>
              <a:t> de </a:t>
            </a:r>
            <a:r>
              <a:rPr lang="en-US" dirty="0" err="1" smtClean="0"/>
              <a:t>permisos</a:t>
            </a:r>
            <a:r>
              <a:rPr lang="en-US" dirty="0" smtClean="0"/>
              <a:t> en </a:t>
            </a:r>
            <a:r>
              <a:rPr lang="en-US" dirty="0" err="1" smtClean="0"/>
              <a:t>áreas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sería</a:t>
            </a:r>
            <a:r>
              <a:rPr lang="en-US" dirty="0" smtClean="0"/>
              <a:t>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instalar</a:t>
            </a:r>
            <a:r>
              <a:rPr lang="en-US" dirty="0" smtClean="0"/>
              <a:t> </a:t>
            </a:r>
            <a:r>
              <a:rPr lang="en-US" dirty="0" err="1" smtClean="0"/>
              <a:t>alambres</a:t>
            </a:r>
            <a:r>
              <a:rPr lang="en-US" dirty="0" smtClean="0"/>
              <a:t>.</a:t>
            </a:r>
          </a:p>
        </p:txBody>
      </p:sp>
      <p:pic>
        <p:nvPicPr>
          <p:cNvPr id="3076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4027488" y="30480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f0858214-10"/>
          <p:cNvPicPr>
            <a:picLocks noChangeAspect="1" noChangeArrowheads="1"/>
          </p:cNvPicPr>
          <p:nvPr/>
        </p:nvPicPr>
        <p:blipFill>
          <a:blip r:embed="rId3"/>
          <a:srcRect l="73611" t="47960"/>
          <a:stretch>
            <a:fillRect/>
          </a:stretch>
        </p:blipFill>
        <p:spPr bwMode="auto">
          <a:xfrm>
            <a:off x="4953000" y="4191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f0858214-10"/>
          <p:cNvPicPr>
            <a:picLocks noChangeAspect="1" noChangeArrowheads="1"/>
          </p:cNvPicPr>
          <p:nvPr/>
        </p:nvPicPr>
        <p:blipFill>
          <a:blip r:embed="rId3"/>
          <a:srcRect t="51021" r="80556"/>
          <a:stretch>
            <a:fillRect/>
          </a:stretch>
        </p:blipFill>
        <p:spPr bwMode="auto">
          <a:xfrm>
            <a:off x="2590800" y="42672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3505200" y="3429000"/>
            <a:ext cx="762000" cy="990600"/>
            <a:chOff x="2208" y="2160"/>
            <a:chExt cx="480" cy="624"/>
          </a:xfrm>
        </p:grpSpPr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5" name="Line 15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6" name="Line 16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080" name="Group 25"/>
          <p:cNvGrpSpPr>
            <a:grpSpLocks/>
          </p:cNvGrpSpPr>
          <p:nvPr/>
        </p:nvGrpSpPr>
        <p:grpSpPr bwMode="auto">
          <a:xfrm rot="5820653">
            <a:off x="4914900" y="3390900"/>
            <a:ext cx="762000" cy="990600"/>
            <a:chOff x="2208" y="2160"/>
            <a:chExt cx="480" cy="624"/>
          </a:xfrm>
        </p:grpSpPr>
        <p:sp>
          <p:nvSpPr>
            <p:cNvPr id="3081" name="Line 26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2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3" name="Line 28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525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4787900" y="31242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4987925" y="31242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3101975" y="31242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Gestión de redes de la radio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0450"/>
            <a:ext cx="5715000" cy="5340350"/>
          </a:xfrm>
        </p:spPr>
        <p:txBody>
          <a:bodyPr>
            <a:normAutofit fontScale="94166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La gestión de redes de la radio incluye: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Emisión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Espectro de extensión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Frecuencia que salta espectro de extensión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La secuencia directa extendió el espectro</a:t>
            </a:r>
          </a:p>
        </p:txBody>
      </p:sp>
      <p:grpSp>
        <p:nvGrpSpPr>
          <p:cNvPr id="4103" name="Group 17"/>
          <p:cNvGrpSpPr>
            <a:grpSpLocks/>
          </p:cNvGrpSpPr>
          <p:nvPr/>
        </p:nvGrpSpPr>
        <p:grpSpPr bwMode="auto">
          <a:xfrm>
            <a:off x="2609850" y="3581400"/>
            <a:ext cx="762000" cy="990600"/>
            <a:chOff x="2208" y="2160"/>
            <a:chExt cx="480" cy="624"/>
          </a:xfrm>
        </p:grpSpPr>
        <p:sp>
          <p:nvSpPr>
            <p:cNvPr id="4113" name="Line 18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4" name="Line 19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5" name="Line 20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04" name="Line 22"/>
          <p:cNvSpPr>
            <a:spLocks noChangeShapeType="1"/>
          </p:cNvSpPr>
          <p:nvPr/>
        </p:nvSpPr>
        <p:spPr bwMode="auto">
          <a:xfrm rot="2700000" flipH="1">
            <a:off x="4610100" y="3157538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5" name="Line 23"/>
          <p:cNvSpPr>
            <a:spLocks noChangeShapeType="1"/>
          </p:cNvSpPr>
          <p:nvPr/>
        </p:nvSpPr>
        <p:spPr bwMode="auto">
          <a:xfrm rot="2700000" flipV="1">
            <a:off x="4494213" y="3440113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06" name="Line 25"/>
          <p:cNvSpPr>
            <a:spLocks noChangeShapeType="1"/>
          </p:cNvSpPr>
          <p:nvPr/>
        </p:nvSpPr>
        <p:spPr bwMode="auto">
          <a:xfrm rot="2700000" flipH="1">
            <a:off x="4057650" y="3267075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4107" name="Group 29"/>
          <p:cNvGrpSpPr>
            <a:grpSpLocks/>
          </p:cNvGrpSpPr>
          <p:nvPr/>
        </p:nvGrpSpPr>
        <p:grpSpPr bwMode="auto">
          <a:xfrm rot="5400000">
            <a:off x="5924550" y="3467100"/>
            <a:ext cx="762000" cy="990600"/>
            <a:chOff x="2208" y="2160"/>
            <a:chExt cx="480" cy="624"/>
          </a:xfrm>
        </p:grpSpPr>
        <p:sp>
          <p:nvSpPr>
            <p:cNvPr id="4110" name="Line 30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1" name="Line 31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12" name="Line 32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108" name="Picture 35" descr="user_laptop_07_8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175" y="42418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37" descr="user_laptop_03_80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2672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1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Radio de emisión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40350"/>
          </a:xfrm>
        </p:spPr>
        <p:txBody>
          <a:bodyPr>
            <a:normAutofit fontScale="95348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Radio de emisión: 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No direccional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Frecuencia de transmisión sola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Poder bajo: corta distancia, barata, y fácil a instalar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De gran potencia: distancias más largas, más caras, y más difíciles de instalar</a:t>
            </a:r>
          </a:p>
        </p:txBody>
      </p:sp>
      <p:pic>
        <p:nvPicPr>
          <p:cNvPr id="5124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3981450" y="37592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11"/>
          <p:cNvGrpSpPr>
            <a:grpSpLocks/>
          </p:cNvGrpSpPr>
          <p:nvPr/>
        </p:nvGrpSpPr>
        <p:grpSpPr bwMode="auto">
          <a:xfrm rot="719545">
            <a:off x="3390900" y="4114800"/>
            <a:ext cx="762000" cy="990600"/>
            <a:chOff x="2208" y="2160"/>
            <a:chExt cx="480" cy="624"/>
          </a:xfrm>
        </p:grpSpPr>
        <p:sp>
          <p:nvSpPr>
            <p:cNvPr id="5143" name="Line 12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4" name="Line 13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5" name="Line 14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26" name="Group 15"/>
          <p:cNvGrpSpPr>
            <a:grpSpLocks/>
          </p:cNvGrpSpPr>
          <p:nvPr/>
        </p:nvGrpSpPr>
        <p:grpSpPr bwMode="auto">
          <a:xfrm rot="5400000">
            <a:off x="4918075" y="4102100"/>
            <a:ext cx="762000" cy="990600"/>
            <a:chOff x="2208" y="2160"/>
            <a:chExt cx="480" cy="624"/>
          </a:xfrm>
        </p:grpSpPr>
        <p:sp>
          <p:nvSpPr>
            <p:cNvPr id="5140" name="Line 16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1" name="Line 17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2" name="Line 18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127" name="Picture 19" descr="user_laptop_07_8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8768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0" descr="user_laptop_03_80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85775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9" name="Group 21"/>
          <p:cNvGrpSpPr>
            <a:grpSpLocks/>
          </p:cNvGrpSpPr>
          <p:nvPr/>
        </p:nvGrpSpPr>
        <p:grpSpPr bwMode="auto">
          <a:xfrm rot="4165359">
            <a:off x="3470275" y="3502025"/>
            <a:ext cx="527050" cy="685800"/>
            <a:chOff x="2208" y="2160"/>
            <a:chExt cx="480" cy="624"/>
          </a:xfrm>
        </p:grpSpPr>
        <p:sp>
          <p:nvSpPr>
            <p:cNvPr id="5137" name="Line 22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8" name="Line 23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9" name="Line 24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30" name="Line 26"/>
          <p:cNvSpPr>
            <a:spLocks noChangeShapeType="1"/>
          </p:cNvSpPr>
          <p:nvPr/>
        </p:nvSpPr>
        <p:spPr bwMode="auto">
          <a:xfrm rot="8148624" flipH="1">
            <a:off x="4346575" y="3411538"/>
            <a:ext cx="327025" cy="32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31" name="Line 27"/>
          <p:cNvSpPr>
            <a:spLocks noChangeShapeType="1"/>
          </p:cNvSpPr>
          <p:nvPr/>
        </p:nvSpPr>
        <p:spPr bwMode="auto">
          <a:xfrm rot="8148624" flipV="1">
            <a:off x="4410075" y="3387725"/>
            <a:ext cx="13970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5132" name="Group 29"/>
          <p:cNvGrpSpPr>
            <a:grpSpLocks/>
          </p:cNvGrpSpPr>
          <p:nvPr/>
        </p:nvGrpSpPr>
        <p:grpSpPr bwMode="auto">
          <a:xfrm rot="-9000000">
            <a:off x="4968875" y="3440113"/>
            <a:ext cx="527050" cy="685800"/>
            <a:chOff x="2208" y="2160"/>
            <a:chExt cx="480" cy="624"/>
          </a:xfrm>
        </p:grpSpPr>
        <p:sp>
          <p:nvSpPr>
            <p:cNvPr id="5134" name="Line 30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5" name="Line 31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36" name="Line 32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133" name="Line 33"/>
          <p:cNvSpPr>
            <a:spLocks noChangeShapeType="1"/>
          </p:cNvSpPr>
          <p:nvPr/>
        </p:nvSpPr>
        <p:spPr bwMode="auto">
          <a:xfrm rot="8148624" flipH="1">
            <a:off x="4289425" y="3068638"/>
            <a:ext cx="327025" cy="32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8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Radio del espectro de extensión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40350"/>
          </a:xfrm>
        </p:spPr>
        <p:txBody>
          <a:bodyPr>
            <a:normAutofit fontScale="93023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Radio del espectro de extensión: 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Frecuencias de transmisión múltiples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Más seguro que radio de emisión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Más fácil a distinguirse entre señal y ruido de fondo</a:t>
            </a:r>
          </a:p>
        </p:txBody>
      </p:sp>
      <p:pic>
        <p:nvPicPr>
          <p:cNvPr id="6148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4972050" y="35306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oup 9"/>
          <p:cNvGrpSpPr>
            <a:grpSpLocks/>
          </p:cNvGrpSpPr>
          <p:nvPr/>
        </p:nvGrpSpPr>
        <p:grpSpPr bwMode="auto">
          <a:xfrm rot="5400000">
            <a:off x="5908675" y="3873500"/>
            <a:ext cx="762000" cy="990600"/>
            <a:chOff x="2208" y="2160"/>
            <a:chExt cx="480" cy="624"/>
          </a:xfrm>
        </p:grpSpPr>
        <p:sp>
          <p:nvSpPr>
            <p:cNvPr id="6179" name="Line 10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0" name="Line 11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1" name="Line 12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150" name="Picture 13" descr="user_laptop_07_8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46482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Line 22"/>
          <p:cNvSpPr>
            <a:spLocks noChangeShapeType="1"/>
          </p:cNvSpPr>
          <p:nvPr/>
        </p:nvSpPr>
        <p:spPr bwMode="auto">
          <a:xfrm rot="12600000" flipH="1">
            <a:off x="5891213" y="3463925"/>
            <a:ext cx="368300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2" name="Line 23"/>
          <p:cNvSpPr>
            <a:spLocks noChangeShapeType="1"/>
          </p:cNvSpPr>
          <p:nvPr/>
        </p:nvSpPr>
        <p:spPr bwMode="auto">
          <a:xfrm rot="12600000" flipV="1">
            <a:off x="6164263" y="3538538"/>
            <a:ext cx="157162" cy="5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3" name="Line 24"/>
          <p:cNvSpPr>
            <a:spLocks noChangeShapeType="1"/>
          </p:cNvSpPr>
          <p:nvPr/>
        </p:nvSpPr>
        <p:spPr bwMode="auto">
          <a:xfrm rot="12600000" flipH="1">
            <a:off x="6234113" y="3282950"/>
            <a:ext cx="315912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154" name="Group 48"/>
          <p:cNvGrpSpPr>
            <a:grpSpLocks/>
          </p:cNvGrpSpPr>
          <p:nvPr/>
        </p:nvGrpSpPr>
        <p:grpSpPr bwMode="auto">
          <a:xfrm>
            <a:off x="5280025" y="2840038"/>
            <a:ext cx="384175" cy="671512"/>
            <a:chOff x="3206" y="1789"/>
            <a:chExt cx="242" cy="423"/>
          </a:xfrm>
        </p:grpSpPr>
        <p:sp>
          <p:nvSpPr>
            <p:cNvPr id="6176" name="Line 19"/>
            <p:cNvSpPr>
              <a:spLocks noChangeShapeType="1"/>
            </p:cNvSpPr>
            <p:nvPr/>
          </p:nvSpPr>
          <p:spPr bwMode="auto">
            <a:xfrm rot="8148624" flipH="1">
              <a:off x="3242" y="2005"/>
              <a:ext cx="206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7" name="Line 20"/>
            <p:cNvSpPr>
              <a:spLocks noChangeShapeType="1"/>
            </p:cNvSpPr>
            <p:nvPr/>
          </p:nvSpPr>
          <p:spPr bwMode="auto">
            <a:xfrm rot="8148624" flipV="1">
              <a:off x="3282" y="1990"/>
              <a:ext cx="88" cy="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8" name="Line 25"/>
            <p:cNvSpPr>
              <a:spLocks noChangeShapeType="1"/>
            </p:cNvSpPr>
            <p:nvPr/>
          </p:nvSpPr>
          <p:spPr bwMode="auto">
            <a:xfrm rot="8148624" flipH="1">
              <a:off x="3206" y="1789"/>
              <a:ext cx="206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155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2867025" y="35306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6" name="Group 71"/>
          <p:cNvGrpSpPr>
            <a:grpSpLocks/>
          </p:cNvGrpSpPr>
          <p:nvPr/>
        </p:nvGrpSpPr>
        <p:grpSpPr bwMode="auto">
          <a:xfrm rot="719545">
            <a:off x="2276475" y="3886200"/>
            <a:ext cx="762000" cy="990600"/>
            <a:chOff x="2208" y="2160"/>
            <a:chExt cx="480" cy="624"/>
          </a:xfrm>
        </p:grpSpPr>
        <p:sp>
          <p:nvSpPr>
            <p:cNvPr id="6173" name="Line 72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4" name="Line 73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5" name="Line 74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57" name="Group 75"/>
          <p:cNvGrpSpPr>
            <a:grpSpLocks/>
          </p:cNvGrpSpPr>
          <p:nvPr/>
        </p:nvGrpSpPr>
        <p:grpSpPr bwMode="auto">
          <a:xfrm rot="5400000">
            <a:off x="3803650" y="3873500"/>
            <a:ext cx="762000" cy="990600"/>
            <a:chOff x="2208" y="2160"/>
            <a:chExt cx="480" cy="624"/>
          </a:xfrm>
        </p:grpSpPr>
        <p:sp>
          <p:nvSpPr>
            <p:cNvPr id="6170" name="Line 76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1" name="Line 77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2" name="Line 78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158" name="Picture 79" descr="user_laptop_03_80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5" y="462915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Line 81"/>
          <p:cNvSpPr>
            <a:spLocks noChangeShapeType="1"/>
          </p:cNvSpPr>
          <p:nvPr/>
        </p:nvSpPr>
        <p:spPr bwMode="auto">
          <a:xfrm rot="4165359" flipH="1">
            <a:off x="2609057" y="3450431"/>
            <a:ext cx="368300" cy="36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0" name="Line 82"/>
          <p:cNvSpPr>
            <a:spLocks noChangeShapeType="1"/>
          </p:cNvSpPr>
          <p:nvPr/>
        </p:nvSpPr>
        <p:spPr bwMode="auto">
          <a:xfrm rot="4165359" flipV="1">
            <a:off x="2531270" y="3564731"/>
            <a:ext cx="157162" cy="5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61" name="Line 83"/>
          <p:cNvSpPr>
            <a:spLocks noChangeShapeType="1"/>
          </p:cNvSpPr>
          <p:nvPr/>
        </p:nvSpPr>
        <p:spPr bwMode="auto">
          <a:xfrm rot="4165359" flipH="1">
            <a:off x="2274888" y="3387725"/>
            <a:ext cx="315912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162" name="Group 88"/>
          <p:cNvGrpSpPr>
            <a:grpSpLocks/>
          </p:cNvGrpSpPr>
          <p:nvPr/>
        </p:nvGrpSpPr>
        <p:grpSpPr bwMode="auto">
          <a:xfrm>
            <a:off x="3175000" y="2840038"/>
            <a:ext cx="384175" cy="671512"/>
            <a:chOff x="3206" y="1789"/>
            <a:chExt cx="242" cy="423"/>
          </a:xfrm>
        </p:grpSpPr>
        <p:sp>
          <p:nvSpPr>
            <p:cNvPr id="6167" name="Line 89"/>
            <p:cNvSpPr>
              <a:spLocks noChangeShapeType="1"/>
            </p:cNvSpPr>
            <p:nvPr/>
          </p:nvSpPr>
          <p:spPr bwMode="auto">
            <a:xfrm rot="8148624" flipH="1">
              <a:off x="3242" y="2005"/>
              <a:ext cx="206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8" name="Line 90"/>
            <p:cNvSpPr>
              <a:spLocks noChangeShapeType="1"/>
            </p:cNvSpPr>
            <p:nvPr/>
          </p:nvSpPr>
          <p:spPr bwMode="auto">
            <a:xfrm rot="8148624" flipV="1">
              <a:off x="3282" y="1990"/>
              <a:ext cx="88" cy="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9" name="Line 91"/>
            <p:cNvSpPr>
              <a:spLocks noChangeShapeType="1"/>
            </p:cNvSpPr>
            <p:nvPr/>
          </p:nvSpPr>
          <p:spPr bwMode="auto">
            <a:xfrm rot="8148624" flipH="1">
              <a:off x="3206" y="1789"/>
              <a:ext cx="206" cy="2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163" name="Group 97"/>
          <p:cNvGrpSpPr>
            <a:grpSpLocks/>
          </p:cNvGrpSpPr>
          <p:nvPr/>
        </p:nvGrpSpPr>
        <p:grpSpPr bwMode="auto">
          <a:xfrm>
            <a:off x="3984625" y="3527425"/>
            <a:ext cx="1095375" cy="633413"/>
            <a:chOff x="2390" y="2229"/>
            <a:chExt cx="690" cy="399"/>
          </a:xfrm>
        </p:grpSpPr>
        <p:sp>
          <p:nvSpPr>
            <p:cNvPr id="6164" name="Line 93"/>
            <p:cNvSpPr>
              <a:spLocks noChangeShapeType="1"/>
            </p:cNvSpPr>
            <p:nvPr/>
          </p:nvSpPr>
          <p:spPr bwMode="auto">
            <a:xfrm rot="2700000" flipH="1">
              <a:off x="2744" y="2229"/>
              <a:ext cx="336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5" name="Line 94"/>
            <p:cNvSpPr>
              <a:spLocks noChangeShapeType="1"/>
            </p:cNvSpPr>
            <p:nvPr/>
          </p:nvSpPr>
          <p:spPr bwMode="auto">
            <a:xfrm rot="2700000" flipV="1">
              <a:off x="2671" y="2407"/>
              <a:ext cx="14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6" name="Line 96"/>
            <p:cNvSpPr>
              <a:spLocks noChangeShapeType="1"/>
            </p:cNvSpPr>
            <p:nvPr/>
          </p:nvSpPr>
          <p:spPr bwMode="auto">
            <a:xfrm rot="2700000" flipH="1">
              <a:off x="2390" y="2292"/>
              <a:ext cx="336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199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Frecuencia que salta espectro de extensión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40350"/>
          </a:xfrm>
        </p:spPr>
        <p:txBody>
          <a:bodyPr>
            <a:normAutofit fontScale="93023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Frecuencia que salta espectro de extensión: 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Frecuencias de transmisión múltiples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La señal se envía en un canal a la vez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Canal que cambia en intervalos fijos</a:t>
            </a:r>
          </a:p>
        </p:txBody>
      </p:sp>
      <p:pic>
        <p:nvPicPr>
          <p:cNvPr id="7172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4972050" y="35306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 rot="5400000">
            <a:off x="5908675" y="3873500"/>
            <a:ext cx="762000" cy="990600"/>
            <a:chOff x="2208" y="2160"/>
            <a:chExt cx="480" cy="624"/>
          </a:xfrm>
        </p:grpSpPr>
        <p:sp>
          <p:nvSpPr>
            <p:cNvPr id="7209" name="Line 6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10" name="Line 7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11" name="Line 8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174" name="Picture 9" descr="user_laptop_07_8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300" y="46482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10"/>
          <p:cNvSpPr>
            <a:spLocks noChangeShapeType="1"/>
          </p:cNvSpPr>
          <p:nvPr/>
        </p:nvSpPr>
        <p:spPr bwMode="auto">
          <a:xfrm rot="12600000" flipH="1">
            <a:off x="5891213" y="3463925"/>
            <a:ext cx="368300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rot="12600000" flipV="1">
            <a:off x="6164263" y="3538538"/>
            <a:ext cx="157162" cy="5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 rot="12600000" flipH="1">
            <a:off x="6234113" y="3282950"/>
            <a:ext cx="315912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7178" name="Group 13"/>
          <p:cNvGrpSpPr>
            <a:grpSpLocks/>
          </p:cNvGrpSpPr>
          <p:nvPr/>
        </p:nvGrpSpPr>
        <p:grpSpPr bwMode="auto">
          <a:xfrm>
            <a:off x="5280025" y="2840038"/>
            <a:ext cx="384175" cy="671512"/>
            <a:chOff x="3206" y="1789"/>
            <a:chExt cx="242" cy="423"/>
          </a:xfrm>
        </p:grpSpPr>
        <p:sp>
          <p:nvSpPr>
            <p:cNvPr id="7206" name="Line 14"/>
            <p:cNvSpPr>
              <a:spLocks noChangeShapeType="1"/>
            </p:cNvSpPr>
            <p:nvPr/>
          </p:nvSpPr>
          <p:spPr bwMode="auto">
            <a:xfrm rot="8148624" flipH="1">
              <a:off x="3242" y="2005"/>
              <a:ext cx="206" cy="20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7" name="Line 15"/>
            <p:cNvSpPr>
              <a:spLocks noChangeShapeType="1"/>
            </p:cNvSpPr>
            <p:nvPr/>
          </p:nvSpPr>
          <p:spPr bwMode="auto">
            <a:xfrm rot="8148624" flipV="1">
              <a:off x="3282" y="1990"/>
              <a:ext cx="88" cy="3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8" name="Line 16"/>
            <p:cNvSpPr>
              <a:spLocks noChangeShapeType="1"/>
            </p:cNvSpPr>
            <p:nvPr/>
          </p:nvSpPr>
          <p:spPr bwMode="auto">
            <a:xfrm rot="8148624" flipH="1">
              <a:off x="3206" y="1789"/>
              <a:ext cx="206" cy="20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179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2867025" y="35306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0" name="Group 18"/>
          <p:cNvGrpSpPr>
            <a:grpSpLocks/>
          </p:cNvGrpSpPr>
          <p:nvPr/>
        </p:nvGrpSpPr>
        <p:grpSpPr bwMode="auto">
          <a:xfrm rot="719545">
            <a:off x="2276475" y="3886200"/>
            <a:ext cx="762000" cy="990600"/>
            <a:chOff x="2208" y="2160"/>
            <a:chExt cx="480" cy="624"/>
          </a:xfrm>
        </p:grpSpPr>
        <p:sp>
          <p:nvSpPr>
            <p:cNvPr id="7203" name="Line 19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4" name="Line 20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5" name="Line 21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81" name="Group 22"/>
          <p:cNvGrpSpPr>
            <a:grpSpLocks/>
          </p:cNvGrpSpPr>
          <p:nvPr/>
        </p:nvGrpSpPr>
        <p:grpSpPr bwMode="auto">
          <a:xfrm rot="5400000">
            <a:off x="3803650" y="3873500"/>
            <a:ext cx="762000" cy="990600"/>
            <a:chOff x="2208" y="2160"/>
            <a:chExt cx="480" cy="624"/>
          </a:xfrm>
        </p:grpSpPr>
        <p:sp>
          <p:nvSpPr>
            <p:cNvPr id="7200" name="Line 23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1" name="Line 24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02" name="Line 25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182" name="Picture 26" descr="user_laptop_03_80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575" y="462915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Line 27"/>
          <p:cNvSpPr>
            <a:spLocks noChangeShapeType="1"/>
          </p:cNvSpPr>
          <p:nvPr/>
        </p:nvSpPr>
        <p:spPr bwMode="auto">
          <a:xfrm rot="4165359" flipH="1">
            <a:off x="2609057" y="3450431"/>
            <a:ext cx="368300" cy="36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4" name="Line 28"/>
          <p:cNvSpPr>
            <a:spLocks noChangeShapeType="1"/>
          </p:cNvSpPr>
          <p:nvPr/>
        </p:nvSpPr>
        <p:spPr bwMode="auto">
          <a:xfrm rot="4165359" flipV="1">
            <a:off x="2531270" y="3564731"/>
            <a:ext cx="157162" cy="5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5" name="Line 29"/>
          <p:cNvSpPr>
            <a:spLocks noChangeShapeType="1"/>
          </p:cNvSpPr>
          <p:nvPr/>
        </p:nvSpPr>
        <p:spPr bwMode="auto">
          <a:xfrm rot="4165359" flipH="1">
            <a:off x="2274888" y="3387725"/>
            <a:ext cx="315912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7186" name="Group 30"/>
          <p:cNvGrpSpPr>
            <a:grpSpLocks/>
          </p:cNvGrpSpPr>
          <p:nvPr/>
        </p:nvGrpSpPr>
        <p:grpSpPr bwMode="auto">
          <a:xfrm>
            <a:off x="3200400" y="2819400"/>
            <a:ext cx="384175" cy="671513"/>
            <a:chOff x="3206" y="1789"/>
            <a:chExt cx="242" cy="423"/>
          </a:xfrm>
        </p:grpSpPr>
        <p:sp>
          <p:nvSpPr>
            <p:cNvPr id="7197" name="Line 31"/>
            <p:cNvSpPr>
              <a:spLocks noChangeShapeType="1"/>
            </p:cNvSpPr>
            <p:nvPr/>
          </p:nvSpPr>
          <p:spPr bwMode="auto">
            <a:xfrm rot="8148624" flipH="1">
              <a:off x="3242" y="2005"/>
              <a:ext cx="20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8" name="Line 32"/>
            <p:cNvSpPr>
              <a:spLocks noChangeShapeType="1"/>
            </p:cNvSpPr>
            <p:nvPr/>
          </p:nvSpPr>
          <p:spPr bwMode="auto">
            <a:xfrm rot="8148624" flipV="1">
              <a:off x="3282" y="1990"/>
              <a:ext cx="88" cy="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9" name="Line 33"/>
            <p:cNvSpPr>
              <a:spLocks noChangeShapeType="1"/>
            </p:cNvSpPr>
            <p:nvPr/>
          </p:nvSpPr>
          <p:spPr bwMode="auto">
            <a:xfrm rot="8148624" flipH="1">
              <a:off x="3206" y="1789"/>
              <a:ext cx="20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187" name="Group 34"/>
          <p:cNvGrpSpPr>
            <a:grpSpLocks/>
          </p:cNvGrpSpPr>
          <p:nvPr/>
        </p:nvGrpSpPr>
        <p:grpSpPr bwMode="auto">
          <a:xfrm>
            <a:off x="3984625" y="3527425"/>
            <a:ext cx="1095375" cy="633413"/>
            <a:chOff x="2390" y="2229"/>
            <a:chExt cx="690" cy="399"/>
          </a:xfrm>
        </p:grpSpPr>
        <p:sp>
          <p:nvSpPr>
            <p:cNvPr id="7194" name="Line 35"/>
            <p:cNvSpPr>
              <a:spLocks noChangeShapeType="1"/>
            </p:cNvSpPr>
            <p:nvPr/>
          </p:nvSpPr>
          <p:spPr bwMode="auto">
            <a:xfrm rot="2700000" flipH="1">
              <a:off x="2744" y="2229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5" name="Line 36"/>
            <p:cNvSpPr>
              <a:spLocks noChangeShapeType="1"/>
            </p:cNvSpPr>
            <p:nvPr/>
          </p:nvSpPr>
          <p:spPr bwMode="auto">
            <a:xfrm rot="2700000" flipV="1">
              <a:off x="2671" y="2407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96" name="Line 37"/>
            <p:cNvSpPr>
              <a:spLocks noChangeShapeType="1"/>
            </p:cNvSpPr>
            <p:nvPr/>
          </p:nvSpPr>
          <p:spPr bwMode="auto">
            <a:xfrm rot="2700000" flipH="1">
              <a:off x="2390" y="229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88" name="Line 38"/>
          <p:cNvSpPr>
            <a:spLocks noChangeShapeType="1"/>
          </p:cNvSpPr>
          <p:nvPr/>
        </p:nvSpPr>
        <p:spPr bwMode="auto">
          <a:xfrm rot="10800000">
            <a:off x="6429375" y="4365625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89" name="Text Box 39"/>
          <p:cNvSpPr txBox="1">
            <a:spLocks noChangeArrowheads="1"/>
          </p:cNvSpPr>
          <p:nvPr/>
        </p:nvSpPr>
        <p:spPr bwMode="auto">
          <a:xfrm>
            <a:off x="6918325" y="4222750"/>
            <a:ext cx="1169988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25"/>
          </a:bodyPr>
          <a:lstStyle/>
          <a:p>
            <a:pPr algn="ctr"/>
            <a:r>
              <a:rPr lang="en-US" sz="1200" b="1">
                <a:latin typeface="Arial" charset="0"/>
              </a:rPr>
              <a:t>Transportista de la señal</a:t>
            </a:r>
          </a:p>
        </p:txBody>
      </p:sp>
      <p:sp>
        <p:nvSpPr>
          <p:cNvPr id="7190" name="Line 40"/>
          <p:cNvSpPr>
            <a:spLocks noChangeShapeType="1"/>
          </p:cNvSpPr>
          <p:nvPr/>
        </p:nvSpPr>
        <p:spPr bwMode="auto">
          <a:xfrm>
            <a:off x="2139950" y="4257675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91" name="Text Box 41"/>
          <p:cNvSpPr txBox="1">
            <a:spLocks noChangeArrowheads="1"/>
          </p:cNvSpPr>
          <p:nvPr/>
        </p:nvSpPr>
        <p:spPr bwMode="auto">
          <a:xfrm>
            <a:off x="1039813" y="4114800"/>
            <a:ext cx="1169987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25"/>
          </a:bodyPr>
          <a:lstStyle/>
          <a:p>
            <a:pPr algn="ctr"/>
            <a:r>
              <a:rPr lang="en-US" sz="1200" b="1">
                <a:latin typeface="Arial" charset="0"/>
              </a:rPr>
              <a:t>Transportista de la señal</a:t>
            </a:r>
          </a:p>
        </p:txBody>
      </p:sp>
      <p:sp>
        <p:nvSpPr>
          <p:cNvPr id="7192" name="Line 42"/>
          <p:cNvSpPr>
            <a:spLocks noChangeShapeType="1"/>
          </p:cNvSpPr>
          <p:nvPr/>
        </p:nvSpPr>
        <p:spPr bwMode="auto">
          <a:xfrm rot="16200000" flipV="1">
            <a:off x="4337050" y="3524251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93" name="Text Box 43"/>
          <p:cNvSpPr txBox="1">
            <a:spLocks noChangeArrowheads="1"/>
          </p:cNvSpPr>
          <p:nvPr/>
        </p:nvSpPr>
        <p:spPr bwMode="auto">
          <a:xfrm>
            <a:off x="4011613" y="3152775"/>
            <a:ext cx="1169987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25"/>
          </a:bodyPr>
          <a:lstStyle/>
          <a:p>
            <a:pPr algn="ctr"/>
            <a:r>
              <a:rPr lang="en-US" sz="1200" b="1">
                <a:latin typeface="Arial" charset="0"/>
              </a:rPr>
              <a:t>Transportista de la señal</a:t>
            </a:r>
          </a:p>
        </p:txBody>
      </p:sp>
    </p:spTree>
    <p:extLst>
      <p:ext uri="{BB962C8B-B14F-4D97-AF65-F5344CB8AC3E}">
        <p14:creationId xmlns:p14="http://schemas.microsoft.com/office/powerpoint/2010/main" val="29546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Espectro de extensión de la secuencia directo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40350"/>
          </a:xfrm>
        </p:spPr>
        <p:txBody>
          <a:bodyPr>
            <a:normAutofit fontScale="9872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La secuencia directa extendió el espectro: 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Frecuencias de transmisión múltiples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Señales enviadas simultáneamente en canales múltiples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Proporciona la detección de errores y la corrección</a:t>
            </a:r>
          </a:p>
          <a:p>
            <a:pPr lvl="1" eaLnBrk="1" hangingPunct="1">
              <a:spcBef>
                <a:spcPts val="450"/>
              </a:spcBef>
              <a:buFont typeface="Wingdings" pitchFamily="2" charset="2"/>
              <a:buChar char="q"/>
            </a:pPr>
            <a:r>
              <a:rPr lang="en-US" smtClean="0"/>
              <a:t>Las señales se dividieron en chips, que se envían a través de canales contiguos</a:t>
            </a:r>
          </a:p>
        </p:txBody>
      </p:sp>
      <p:pic>
        <p:nvPicPr>
          <p:cNvPr id="8196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5029200" y="37338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7" name="Group 43"/>
          <p:cNvGrpSpPr>
            <a:grpSpLocks/>
          </p:cNvGrpSpPr>
          <p:nvPr/>
        </p:nvGrpSpPr>
        <p:grpSpPr bwMode="auto">
          <a:xfrm rot="5400000">
            <a:off x="5965825" y="4076700"/>
            <a:ext cx="762000" cy="990600"/>
            <a:chOff x="2208" y="2160"/>
            <a:chExt cx="480" cy="624"/>
          </a:xfrm>
        </p:grpSpPr>
        <p:sp>
          <p:nvSpPr>
            <p:cNvPr id="8235" name="Line 44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6" name="Line 45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7" name="Line 46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198" name="Picture 47" descr="user_laptop_07_80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485140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48"/>
          <p:cNvSpPr>
            <a:spLocks noChangeShapeType="1"/>
          </p:cNvSpPr>
          <p:nvPr/>
        </p:nvSpPr>
        <p:spPr bwMode="auto">
          <a:xfrm rot="12600000" flipH="1">
            <a:off x="5948363" y="3667125"/>
            <a:ext cx="368300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00" name="Line 49"/>
          <p:cNvSpPr>
            <a:spLocks noChangeShapeType="1"/>
          </p:cNvSpPr>
          <p:nvPr/>
        </p:nvSpPr>
        <p:spPr bwMode="auto">
          <a:xfrm rot="12600000" flipV="1">
            <a:off x="6221413" y="3741738"/>
            <a:ext cx="157162" cy="5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01" name="Line 50"/>
          <p:cNvSpPr>
            <a:spLocks noChangeShapeType="1"/>
          </p:cNvSpPr>
          <p:nvPr/>
        </p:nvSpPr>
        <p:spPr bwMode="auto">
          <a:xfrm rot="12600000" flipH="1">
            <a:off x="6291263" y="3486150"/>
            <a:ext cx="315912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8202" name="Group 51"/>
          <p:cNvGrpSpPr>
            <a:grpSpLocks/>
          </p:cNvGrpSpPr>
          <p:nvPr/>
        </p:nvGrpSpPr>
        <p:grpSpPr bwMode="auto">
          <a:xfrm>
            <a:off x="5337175" y="3043238"/>
            <a:ext cx="384175" cy="671512"/>
            <a:chOff x="3206" y="1789"/>
            <a:chExt cx="242" cy="423"/>
          </a:xfrm>
        </p:grpSpPr>
        <p:sp>
          <p:nvSpPr>
            <p:cNvPr id="8232" name="Line 52"/>
            <p:cNvSpPr>
              <a:spLocks noChangeShapeType="1"/>
            </p:cNvSpPr>
            <p:nvPr/>
          </p:nvSpPr>
          <p:spPr bwMode="auto">
            <a:xfrm rot="8148624" flipH="1">
              <a:off x="3242" y="2005"/>
              <a:ext cx="20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3" name="Line 53"/>
            <p:cNvSpPr>
              <a:spLocks noChangeShapeType="1"/>
            </p:cNvSpPr>
            <p:nvPr/>
          </p:nvSpPr>
          <p:spPr bwMode="auto">
            <a:xfrm rot="8148624" flipV="1">
              <a:off x="3282" y="1990"/>
              <a:ext cx="88" cy="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4" name="Line 54"/>
            <p:cNvSpPr>
              <a:spLocks noChangeShapeType="1"/>
            </p:cNvSpPr>
            <p:nvPr/>
          </p:nvSpPr>
          <p:spPr bwMode="auto">
            <a:xfrm rot="8148624" flipH="1">
              <a:off x="3206" y="1789"/>
              <a:ext cx="20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203" name="Picture 4" descr="f0858214-10"/>
          <p:cNvPicPr>
            <a:picLocks noChangeAspect="1" noChangeArrowheads="1"/>
          </p:cNvPicPr>
          <p:nvPr/>
        </p:nvPicPr>
        <p:blipFill>
          <a:blip r:embed="rId3"/>
          <a:srcRect l="38889" r="41667" b="33673"/>
          <a:stretch>
            <a:fillRect/>
          </a:stretch>
        </p:blipFill>
        <p:spPr bwMode="auto">
          <a:xfrm>
            <a:off x="2924175" y="3733800"/>
            <a:ext cx="106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4" name="Group 56"/>
          <p:cNvGrpSpPr>
            <a:grpSpLocks/>
          </p:cNvGrpSpPr>
          <p:nvPr/>
        </p:nvGrpSpPr>
        <p:grpSpPr bwMode="auto">
          <a:xfrm rot="719545">
            <a:off x="2333625" y="4089400"/>
            <a:ext cx="762000" cy="990600"/>
            <a:chOff x="2208" y="2160"/>
            <a:chExt cx="480" cy="624"/>
          </a:xfrm>
        </p:grpSpPr>
        <p:sp>
          <p:nvSpPr>
            <p:cNvPr id="8229" name="Line 57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0" name="Line 58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1" name="Line 59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205" name="Group 60"/>
          <p:cNvGrpSpPr>
            <a:grpSpLocks/>
          </p:cNvGrpSpPr>
          <p:nvPr/>
        </p:nvGrpSpPr>
        <p:grpSpPr bwMode="auto">
          <a:xfrm rot="5400000">
            <a:off x="3860800" y="4076700"/>
            <a:ext cx="762000" cy="990600"/>
            <a:chOff x="2208" y="2160"/>
            <a:chExt cx="480" cy="624"/>
          </a:xfrm>
        </p:grpSpPr>
        <p:sp>
          <p:nvSpPr>
            <p:cNvPr id="8226" name="Line 61"/>
            <p:cNvSpPr>
              <a:spLocks noChangeShapeType="1"/>
            </p:cNvSpPr>
            <p:nvPr/>
          </p:nvSpPr>
          <p:spPr bwMode="auto">
            <a:xfrm flipH="1">
              <a:off x="2352" y="2160"/>
              <a:ext cx="336" cy="3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7" name="Line 62"/>
            <p:cNvSpPr>
              <a:spLocks noChangeShapeType="1"/>
            </p:cNvSpPr>
            <p:nvPr/>
          </p:nvSpPr>
          <p:spPr bwMode="auto">
            <a:xfrm flipV="1">
              <a:off x="2352" y="2448"/>
              <a:ext cx="144" cy="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8" name="Line 63"/>
            <p:cNvSpPr>
              <a:spLocks noChangeShapeType="1"/>
            </p:cNvSpPr>
            <p:nvPr/>
          </p:nvSpPr>
          <p:spPr bwMode="auto">
            <a:xfrm flipH="1">
              <a:off x="2208" y="2448"/>
              <a:ext cx="288" cy="3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8206" name="Picture 64" descr="user_laptop_03_80p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8725" y="4832350"/>
            <a:ext cx="1104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Line 65"/>
          <p:cNvSpPr>
            <a:spLocks noChangeShapeType="1"/>
          </p:cNvSpPr>
          <p:nvPr/>
        </p:nvSpPr>
        <p:spPr bwMode="auto">
          <a:xfrm rot="4165359" flipH="1">
            <a:off x="2666207" y="3653631"/>
            <a:ext cx="368300" cy="36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08" name="Line 66"/>
          <p:cNvSpPr>
            <a:spLocks noChangeShapeType="1"/>
          </p:cNvSpPr>
          <p:nvPr/>
        </p:nvSpPr>
        <p:spPr bwMode="auto">
          <a:xfrm rot="4165359" flipV="1">
            <a:off x="2588420" y="3767931"/>
            <a:ext cx="157162" cy="5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09" name="Line 67"/>
          <p:cNvSpPr>
            <a:spLocks noChangeShapeType="1"/>
          </p:cNvSpPr>
          <p:nvPr/>
        </p:nvSpPr>
        <p:spPr bwMode="auto">
          <a:xfrm rot="4165359" flipH="1">
            <a:off x="2332038" y="3590925"/>
            <a:ext cx="315912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8210" name="Group 68"/>
          <p:cNvGrpSpPr>
            <a:grpSpLocks/>
          </p:cNvGrpSpPr>
          <p:nvPr/>
        </p:nvGrpSpPr>
        <p:grpSpPr bwMode="auto">
          <a:xfrm>
            <a:off x="3257550" y="3022600"/>
            <a:ext cx="384175" cy="671513"/>
            <a:chOff x="3206" y="1789"/>
            <a:chExt cx="242" cy="423"/>
          </a:xfrm>
        </p:grpSpPr>
        <p:sp>
          <p:nvSpPr>
            <p:cNvPr id="8223" name="Line 69"/>
            <p:cNvSpPr>
              <a:spLocks noChangeShapeType="1"/>
            </p:cNvSpPr>
            <p:nvPr/>
          </p:nvSpPr>
          <p:spPr bwMode="auto">
            <a:xfrm rot="8148624" flipH="1">
              <a:off x="3242" y="2005"/>
              <a:ext cx="20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4" name="Line 70"/>
            <p:cNvSpPr>
              <a:spLocks noChangeShapeType="1"/>
            </p:cNvSpPr>
            <p:nvPr/>
          </p:nvSpPr>
          <p:spPr bwMode="auto">
            <a:xfrm rot="8148624" flipV="1">
              <a:off x="3282" y="1990"/>
              <a:ext cx="88" cy="3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5" name="Line 71"/>
            <p:cNvSpPr>
              <a:spLocks noChangeShapeType="1"/>
            </p:cNvSpPr>
            <p:nvPr/>
          </p:nvSpPr>
          <p:spPr bwMode="auto">
            <a:xfrm rot="8148624" flipH="1">
              <a:off x="3206" y="1789"/>
              <a:ext cx="20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211" name="Group 72"/>
          <p:cNvGrpSpPr>
            <a:grpSpLocks/>
          </p:cNvGrpSpPr>
          <p:nvPr/>
        </p:nvGrpSpPr>
        <p:grpSpPr bwMode="auto">
          <a:xfrm>
            <a:off x="4041775" y="3730625"/>
            <a:ext cx="1095375" cy="633413"/>
            <a:chOff x="2390" y="2229"/>
            <a:chExt cx="690" cy="399"/>
          </a:xfrm>
        </p:grpSpPr>
        <p:sp>
          <p:nvSpPr>
            <p:cNvPr id="8220" name="Line 73"/>
            <p:cNvSpPr>
              <a:spLocks noChangeShapeType="1"/>
            </p:cNvSpPr>
            <p:nvPr/>
          </p:nvSpPr>
          <p:spPr bwMode="auto">
            <a:xfrm rot="2700000" flipH="1">
              <a:off x="2744" y="2229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1" name="Line 74"/>
            <p:cNvSpPr>
              <a:spLocks noChangeShapeType="1"/>
            </p:cNvSpPr>
            <p:nvPr/>
          </p:nvSpPr>
          <p:spPr bwMode="auto">
            <a:xfrm rot="2700000" flipV="1">
              <a:off x="2671" y="2407"/>
              <a:ext cx="144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2" name="Line 75"/>
            <p:cNvSpPr>
              <a:spLocks noChangeShapeType="1"/>
            </p:cNvSpPr>
            <p:nvPr/>
          </p:nvSpPr>
          <p:spPr bwMode="auto">
            <a:xfrm rot="2700000" flipH="1">
              <a:off x="2390" y="229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212" name="Line 76"/>
          <p:cNvSpPr>
            <a:spLocks noChangeShapeType="1"/>
          </p:cNvSpPr>
          <p:nvPr/>
        </p:nvSpPr>
        <p:spPr bwMode="auto">
          <a:xfrm rot="10800000">
            <a:off x="6486525" y="4568825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13" name="Text Box 77"/>
          <p:cNvSpPr txBox="1">
            <a:spLocks noChangeArrowheads="1"/>
          </p:cNvSpPr>
          <p:nvPr/>
        </p:nvSpPr>
        <p:spPr bwMode="auto">
          <a:xfrm>
            <a:off x="6975475" y="4425950"/>
            <a:ext cx="1169988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25"/>
          </a:bodyPr>
          <a:lstStyle/>
          <a:p>
            <a:pPr algn="ctr"/>
            <a:r>
              <a:rPr lang="en-US" sz="1200" b="1">
                <a:latin typeface="Arial" charset="0"/>
              </a:rPr>
              <a:t>Transportista de la señal</a:t>
            </a:r>
          </a:p>
        </p:txBody>
      </p:sp>
      <p:sp>
        <p:nvSpPr>
          <p:cNvPr id="8214" name="Line 78"/>
          <p:cNvSpPr>
            <a:spLocks noChangeShapeType="1"/>
          </p:cNvSpPr>
          <p:nvPr/>
        </p:nvSpPr>
        <p:spPr bwMode="auto">
          <a:xfrm>
            <a:off x="2197100" y="4460875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15" name="Text Box 79"/>
          <p:cNvSpPr txBox="1">
            <a:spLocks noChangeArrowheads="1"/>
          </p:cNvSpPr>
          <p:nvPr/>
        </p:nvSpPr>
        <p:spPr bwMode="auto">
          <a:xfrm>
            <a:off x="1096963" y="4318000"/>
            <a:ext cx="1169987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25"/>
          </a:bodyPr>
          <a:lstStyle/>
          <a:p>
            <a:pPr algn="ctr"/>
            <a:r>
              <a:rPr lang="en-US" sz="1200" b="1">
                <a:latin typeface="Arial" charset="0"/>
              </a:rPr>
              <a:t>Transportista de la señal</a:t>
            </a:r>
          </a:p>
        </p:txBody>
      </p:sp>
      <p:sp>
        <p:nvSpPr>
          <p:cNvPr id="8216" name="Line 80"/>
          <p:cNvSpPr>
            <a:spLocks noChangeShapeType="1"/>
          </p:cNvSpPr>
          <p:nvPr/>
        </p:nvSpPr>
        <p:spPr bwMode="auto">
          <a:xfrm rot="16200000" flipV="1">
            <a:off x="4184650" y="3636963"/>
            <a:ext cx="650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17" name="Line 82"/>
          <p:cNvSpPr>
            <a:spLocks noChangeShapeType="1"/>
          </p:cNvSpPr>
          <p:nvPr/>
        </p:nvSpPr>
        <p:spPr bwMode="auto">
          <a:xfrm rot="10800000">
            <a:off x="3505200" y="3352800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18" name="Line 83"/>
          <p:cNvSpPr>
            <a:spLocks noChangeShapeType="1"/>
          </p:cNvSpPr>
          <p:nvPr/>
        </p:nvSpPr>
        <p:spPr bwMode="auto">
          <a:xfrm>
            <a:off x="4995863" y="3352800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8219" name="Text Box 81"/>
          <p:cNvSpPr txBox="1">
            <a:spLocks noChangeArrowheads="1"/>
          </p:cNvSpPr>
          <p:nvPr/>
        </p:nvSpPr>
        <p:spPr bwMode="auto">
          <a:xfrm>
            <a:off x="3935413" y="3189288"/>
            <a:ext cx="1169987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95625"/>
          </a:bodyPr>
          <a:lstStyle/>
          <a:p>
            <a:pPr algn="ctr"/>
            <a:r>
              <a:rPr lang="en-US" sz="1200" b="1">
                <a:latin typeface="Arial" charset="0"/>
              </a:rPr>
              <a:t>Transportista de la señal</a:t>
            </a:r>
          </a:p>
        </p:txBody>
      </p:sp>
    </p:spTree>
    <p:extLst>
      <p:ext uri="{BB962C8B-B14F-4D97-AF65-F5344CB8AC3E}">
        <p14:creationId xmlns:p14="http://schemas.microsoft.com/office/powerpoint/2010/main" val="693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6551"/>
          </a:bodyPr>
          <a:lstStyle/>
          <a:p>
            <a:pPr eaLnBrk="1" hangingPunct="1"/>
            <a:r>
              <a:rPr lang="en-US" smtClean="0"/>
              <a:t>Transmisión infrarroja</a:t>
            </a:r>
          </a:p>
        </p:txBody>
      </p:sp>
      <p:pic>
        <p:nvPicPr>
          <p:cNvPr id="9219" name="Picture 9" descr="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3035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recei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0" y="3968750"/>
            <a:ext cx="1270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962400" y="337185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114800" y="4819650"/>
            <a:ext cx="8842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Receptor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800600" y="2590800"/>
            <a:ext cx="13716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graphicFrame>
        <p:nvGraphicFramePr>
          <p:cNvPr id="9224" name="Object 15"/>
          <p:cNvGraphicFramePr>
            <a:graphicFrameLocks noChangeAspect="1"/>
          </p:cNvGraphicFramePr>
          <p:nvPr/>
        </p:nvGraphicFramePr>
        <p:xfrm>
          <a:off x="4876800" y="2362200"/>
          <a:ext cx="14970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Image" r:id="rId5" imgW="2095238" imgH="2133333" progId="Photoshop.Image.7">
                  <p:embed/>
                </p:oleObj>
              </mc:Choice>
              <mc:Fallback>
                <p:oleObj name="Image" r:id="rId5" imgW="2095238" imgH="213333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14970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6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Transmisión microondas</a:t>
            </a:r>
          </a:p>
        </p:txBody>
      </p:sp>
      <p:pic>
        <p:nvPicPr>
          <p:cNvPr id="10243" name="Picture 10" descr="f0858214-13"/>
          <p:cNvPicPr>
            <a:picLocks noChangeAspect="1" noChangeArrowheads="1"/>
          </p:cNvPicPr>
          <p:nvPr/>
        </p:nvPicPr>
        <p:blipFill>
          <a:blip r:embed="rId2"/>
          <a:srcRect r="71857"/>
          <a:stretch>
            <a:fillRect/>
          </a:stretch>
        </p:blipFill>
        <p:spPr bwMode="auto">
          <a:xfrm>
            <a:off x="5607050" y="2298700"/>
            <a:ext cx="1250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f0858214-13"/>
          <p:cNvPicPr>
            <a:picLocks noChangeAspect="1" noChangeArrowheads="1"/>
          </p:cNvPicPr>
          <p:nvPr/>
        </p:nvPicPr>
        <p:blipFill>
          <a:blip r:embed="rId2"/>
          <a:srcRect t="24776" r="68430"/>
          <a:stretch>
            <a:fillRect/>
          </a:stretch>
        </p:blipFill>
        <p:spPr bwMode="auto">
          <a:xfrm>
            <a:off x="2406650" y="2811463"/>
            <a:ext cx="140335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6"/>
          <p:cNvSpPr>
            <a:spLocks noChangeShapeType="1"/>
          </p:cNvSpPr>
          <p:nvPr/>
        </p:nvSpPr>
        <p:spPr bwMode="auto">
          <a:xfrm rot="16200000" flipV="1">
            <a:off x="2860675" y="4594226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133600" y="4710113"/>
            <a:ext cx="1951038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85454"/>
          </a:bodyPr>
          <a:lstStyle/>
          <a:p>
            <a:pPr algn="ctr"/>
            <a:r>
              <a:rPr lang="en-US" sz="1200" b="1">
                <a:latin typeface="Arial" charset="0"/>
              </a:rPr>
              <a:t>El remitente transmite señales electromagnéticas</a:t>
            </a: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rot="16200000" flipV="1">
            <a:off x="6113462" y="4592638"/>
            <a:ext cx="498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562600" y="4710113"/>
            <a:ext cx="16002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/>
          </a:bodyPr>
          <a:lstStyle/>
          <a:p>
            <a:pPr algn="ctr" eaLnBrk="0" hangingPunct="0"/>
            <a:r>
              <a:rPr lang="en-US" sz="1200" b="1">
                <a:latin typeface="Arial" charset="0"/>
              </a:rPr>
              <a:t>El receptor tiene la visión libre</a:t>
            </a:r>
          </a:p>
        </p:txBody>
      </p:sp>
      <p:pic>
        <p:nvPicPr>
          <p:cNvPr id="10249" name="Picture 11" descr="f0858214-13"/>
          <p:cNvPicPr>
            <a:picLocks noChangeAspect="1" noChangeArrowheads="1"/>
          </p:cNvPicPr>
          <p:nvPr/>
        </p:nvPicPr>
        <p:blipFill>
          <a:blip r:embed="rId2"/>
          <a:srcRect l="35001" r="30714" b="50523"/>
          <a:stretch>
            <a:fillRect/>
          </a:stretch>
        </p:blipFill>
        <p:spPr bwMode="auto">
          <a:xfrm>
            <a:off x="4038600" y="1676400"/>
            <a:ext cx="15240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Line 12"/>
          <p:cNvSpPr>
            <a:spLocks noChangeShapeType="1"/>
          </p:cNvSpPr>
          <p:nvPr/>
        </p:nvSpPr>
        <p:spPr bwMode="auto">
          <a:xfrm flipV="1">
            <a:off x="3505200" y="2362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5638800" y="2438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8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Ruido eléctrico</a:t>
            </a:r>
          </a:p>
        </p:txBody>
      </p:sp>
      <p:pic>
        <p:nvPicPr>
          <p:cNvPr id="11267" name="Picture 5" descr="f0858214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5350" y="3162300"/>
            <a:ext cx="4813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1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8571"/>
          </a:bodyPr>
          <a:lstStyle/>
          <a:p>
            <a:pPr eaLnBrk="1" hangingPunct="1"/>
            <a:r>
              <a:rPr lang="en-US" smtClean="0"/>
              <a:t>Fuentes del ruido eléctricas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054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Las fuentes del ruido eléctricas incluyen: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Ruido ambiental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Alambres de poder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Motores eléctricos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Radiadores eléctricos y elementos calefactores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Fluorescente, de neón, y luces de descarga de alta intensidad (HID)</a:t>
            </a:r>
          </a:p>
        </p:txBody>
      </p:sp>
    </p:spTree>
    <p:extLst>
      <p:ext uri="{BB962C8B-B14F-4D97-AF65-F5344CB8AC3E}">
        <p14:creationId xmlns:p14="http://schemas.microsoft.com/office/powerpoint/2010/main" val="8531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Factores de rendimiento de medios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4117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Señal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Ruido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Atenuación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Impedancia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</a:t>
            </a:r>
          </a:p>
        </p:txBody>
      </p:sp>
      <p:pic>
        <p:nvPicPr>
          <p:cNvPr id="13315" name="Picture 4" descr="04c_kn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9438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10"/>
          <p:cNvSpPr>
            <a:spLocks noChangeShapeType="1"/>
          </p:cNvSpPr>
          <p:nvPr/>
        </p:nvSpPr>
        <p:spPr bwMode="auto">
          <a:xfrm rot="16200000" flipV="1">
            <a:off x="1562100" y="52959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143000" y="5638800"/>
            <a:ext cx="15240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72916"/>
          </a:bodyPr>
          <a:lstStyle/>
          <a:p>
            <a:pPr algn="ctr"/>
            <a:r>
              <a:rPr lang="en-US" sz="1200" b="1">
                <a:latin typeface="Arial" charset="0"/>
              </a:rPr>
              <a:t>El marco del estante se une con la tierra</a:t>
            </a:r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 rot="16200000" flipV="1">
            <a:off x="2209800" y="45720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3048000" y="5638800"/>
            <a:ext cx="7493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Tierra</a:t>
            </a:r>
          </a:p>
          <a:p>
            <a:pPr algn="ctr"/>
            <a:r>
              <a:rPr lang="en-US" sz="1200" b="1">
                <a:latin typeface="Arial" charset="0"/>
              </a:rPr>
              <a:t>punto</a:t>
            </a:r>
          </a:p>
        </p:txBody>
      </p:sp>
      <p:sp>
        <p:nvSpPr>
          <p:cNvPr id="13320" name="Line 15"/>
          <p:cNvSpPr>
            <a:spLocks noChangeShapeType="1"/>
          </p:cNvSpPr>
          <p:nvPr/>
        </p:nvSpPr>
        <p:spPr bwMode="auto">
          <a:xfrm rot="16200000" flipV="1">
            <a:off x="3473450" y="4648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1" name="Text Box 16"/>
          <p:cNvSpPr txBox="1">
            <a:spLocks noChangeArrowheads="1"/>
          </p:cNvSpPr>
          <p:nvPr/>
        </p:nvSpPr>
        <p:spPr bwMode="auto">
          <a:xfrm>
            <a:off x="4127500" y="5638800"/>
            <a:ext cx="968375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Conductor</a:t>
            </a:r>
          </a:p>
        </p:txBody>
      </p:sp>
    </p:spTree>
    <p:extLst>
      <p:ext uri="{BB962C8B-B14F-4D97-AF65-F5344CB8AC3E}">
        <p14:creationId xmlns:p14="http://schemas.microsoft.com/office/powerpoint/2010/main" val="21632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Proteger</a:t>
            </a:r>
          </a:p>
        </p:txBody>
      </p:sp>
      <p:pic>
        <p:nvPicPr>
          <p:cNvPr id="14339" name="Picture 13" descr="f0858214-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3" y="1187450"/>
            <a:ext cx="6637337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3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3548"/>
          </a:bodyPr>
          <a:lstStyle/>
          <a:p>
            <a:pPr eaLnBrk="1" hangingPunct="1"/>
            <a:r>
              <a:rPr lang="en-US" smtClean="0"/>
              <a:t>Señalización diferencial</a:t>
            </a:r>
          </a:p>
        </p:txBody>
      </p:sp>
      <p:pic>
        <p:nvPicPr>
          <p:cNvPr id="15363" name="Picture 9" descr="char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1600200"/>
            <a:ext cx="79867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3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2682"/>
          </a:bodyPr>
          <a:lstStyle/>
          <a:p>
            <a:pPr eaLnBrk="1" hangingPunct="1"/>
            <a:r>
              <a:rPr lang="en-US" smtClean="0"/>
              <a:t>Control del ruido con par trenzado</a:t>
            </a:r>
          </a:p>
        </p:txBody>
      </p:sp>
      <p:pic>
        <p:nvPicPr>
          <p:cNvPr id="16387" name="Picture 5" descr="04c_kn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88" y="1816100"/>
            <a:ext cx="711041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81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Terminación</a:t>
            </a:r>
          </a:p>
        </p:txBody>
      </p:sp>
      <p:pic>
        <p:nvPicPr>
          <p:cNvPr id="17411" name="Picture 10" descr="04c_kn05"/>
          <p:cNvPicPr>
            <a:picLocks noChangeAspect="1" noChangeArrowheads="1"/>
          </p:cNvPicPr>
          <p:nvPr/>
        </p:nvPicPr>
        <p:blipFill>
          <a:blip r:embed="rId3"/>
          <a:srcRect b="42857"/>
          <a:stretch>
            <a:fillRect/>
          </a:stretch>
        </p:blipFill>
        <p:spPr bwMode="auto">
          <a:xfrm>
            <a:off x="463550" y="2647950"/>
            <a:ext cx="79105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228600" y="4467225"/>
            <a:ext cx="10398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Terminator</a:t>
            </a:r>
          </a:p>
        </p:txBody>
      </p:sp>
      <p:sp>
        <p:nvSpPr>
          <p:cNvPr id="17413" name="Text Box 19"/>
          <p:cNvSpPr txBox="1">
            <a:spLocks noChangeArrowheads="1"/>
          </p:cNvSpPr>
          <p:nvPr/>
        </p:nvSpPr>
        <p:spPr bwMode="auto">
          <a:xfrm>
            <a:off x="7620000" y="4467225"/>
            <a:ext cx="10398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Terminator</a:t>
            </a:r>
          </a:p>
        </p:txBody>
      </p:sp>
      <p:graphicFrame>
        <p:nvGraphicFramePr>
          <p:cNvPr id="17414" name="Object 3"/>
          <p:cNvGraphicFramePr>
            <a:graphicFrameLocks noChangeAspect="1"/>
          </p:cNvGraphicFramePr>
          <p:nvPr/>
        </p:nvGraphicFramePr>
        <p:xfrm>
          <a:off x="7239000" y="4229100"/>
          <a:ext cx="173038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Flash Document" r:id="rId4" imgW="172800" imgH="172800" progId="Flash.Movie">
                  <p:embed/>
                </p:oleObj>
              </mc:Choice>
              <mc:Fallback>
                <p:oleObj name="Flash Document" r:id="rId4" imgW="172800" imgH="17280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229100"/>
                        <a:ext cx="173038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21"/>
          <p:cNvSpPr>
            <a:spLocks noChangeShapeType="1"/>
          </p:cNvSpPr>
          <p:nvPr/>
        </p:nvSpPr>
        <p:spPr bwMode="auto">
          <a:xfrm>
            <a:off x="7162800" y="4495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6" name="Line 22"/>
          <p:cNvSpPr>
            <a:spLocks noChangeShapeType="1"/>
          </p:cNvSpPr>
          <p:nvPr/>
        </p:nvSpPr>
        <p:spPr bwMode="auto">
          <a:xfrm>
            <a:off x="8096250" y="3276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7417" name="Text Box 23"/>
          <p:cNvSpPr txBox="1">
            <a:spLocks noChangeArrowheads="1"/>
          </p:cNvSpPr>
          <p:nvPr/>
        </p:nvSpPr>
        <p:spPr bwMode="auto">
          <a:xfrm>
            <a:off x="7429500" y="3216275"/>
            <a:ext cx="13335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82500"/>
          </a:bodyPr>
          <a:lstStyle/>
          <a:p>
            <a:pPr algn="ctr"/>
            <a:r>
              <a:rPr lang="en-US" sz="1200" b="1">
                <a:latin typeface="Arial" charset="0"/>
              </a:rPr>
              <a:t>Previene la reflexión de la señal</a:t>
            </a:r>
          </a:p>
        </p:txBody>
      </p:sp>
    </p:spTree>
    <p:extLst>
      <p:ext uri="{BB962C8B-B14F-4D97-AF65-F5344CB8AC3E}">
        <p14:creationId xmlns:p14="http://schemas.microsoft.com/office/powerpoint/2010/main" val="23507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Técnicas de instalación de medios</a:t>
            </a:r>
            <a:endParaRPr lang="en-US" sz="12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3548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Las técnicas de instalación de medios incluyen: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Datos separados y cables eléctricos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Luces de neón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Tierra de poder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Instalación del conector</a:t>
            </a:r>
          </a:p>
        </p:txBody>
      </p:sp>
    </p:spTree>
    <p:extLst>
      <p:ext uri="{BB962C8B-B14F-4D97-AF65-F5344CB8AC3E}">
        <p14:creationId xmlns:p14="http://schemas.microsoft.com/office/powerpoint/2010/main" val="35060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8095"/>
          </a:bodyPr>
          <a:lstStyle/>
          <a:p>
            <a:pPr eaLnBrk="1" hangingPunct="1"/>
            <a:r>
              <a:rPr lang="en-US" smtClean="0"/>
              <a:t>Naipes de la interfaz de red (NICs)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5100638" cy="2308225"/>
          </a:xfrm>
          <a:noFill/>
        </p:spPr>
        <p:txBody>
          <a:bodyPr>
            <a:normAutofit fontScale="77777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NICs se puede construir en/unido a través de: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Placa madre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USB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Tarjeta del ordenador personal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FireWire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smtClean="0"/>
              <a:t>Tarjeta del adaptador interna</a:t>
            </a:r>
          </a:p>
        </p:txBody>
      </p:sp>
      <p:pic>
        <p:nvPicPr>
          <p:cNvPr id="19460" name="Picture 9" descr="C:\FromSourceSafe\content\Network+085821\ILT\AAE\Figure 4-18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124200"/>
            <a:ext cx="16891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243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9"/>
          <p:cNvGraphicFramePr>
            <a:graphicFrameLocks noChangeAspect="1"/>
          </p:cNvGraphicFramePr>
          <p:nvPr/>
        </p:nvGraphicFramePr>
        <p:xfrm>
          <a:off x="2819400" y="1371600"/>
          <a:ext cx="47498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Image" r:id="rId3" imgW="4749206" imgH="4825397" progId="Photoshop.Image.7">
                  <p:embed/>
                </p:oleObj>
              </mc:Choice>
              <mc:Fallback>
                <p:oleObj name="Image" r:id="rId3" imgW="4749206" imgH="482539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71600"/>
                        <a:ext cx="47498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8372"/>
          </a:bodyPr>
          <a:lstStyle/>
          <a:p>
            <a:pPr eaLnBrk="1" hangingPunct="1"/>
            <a:r>
              <a:rPr lang="en-US" smtClean="0"/>
              <a:t>Un transceptor en una tarjeta de red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 rot="16200000" flipV="1">
            <a:off x="3405187" y="3128963"/>
            <a:ext cx="9525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990600" y="3962400"/>
            <a:ext cx="1406525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normAutofit fontScale="79310"/>
          </a:bodyPr>
          <a:lstStyle/>
          <a:p>
            <a:pPr algn="ctr"/>
            <a:r>
              <a:rPr lang="en-US" sz="1200" b="1">
                <a:latin typeface="Arial" charset="0"/>
              </a:rPr>
              <a:t>Viruta del transceptor</a:t>
            </a:r>
          </a:p>
        </p:txBody>
      </p:sp>
    </p:spTree>
    <p:extLst>
      <p:ext uri="{BB962C8B-B14F-4D97-AF65-F5344CB8AC3E}">
        <p14:creationId xmlns:p14="http://schemas.microsoft.com/office/powerpoint/2010/main" val="31699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8888"/>
          </a:bodyPr>
          <a:lstStyle/>
          <a:p>
            <a:pPr eaLnBrk="1" hangingPunct="1"/>
            <a:r>
              <a:rPr lang="en-US" smtClean="0"/>
              <a:t>Repetidores</a:t>
            </a:r>
          </a:p>
        </p:txBody>
      </p:sp>
      <p:pic>
        <p:nvPicPr>
          <p:cNvPr id="21507" name="Picture 6" descr="f0858214-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02000"/>
            <a:ext cx="77708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4114800" y="3962400"/>
            <a:ext cx="9128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3750"/>
          </a:bodyPr>
          <a:lstStyle/>
          <a:p>
            <a:r>
              <a:rPr lang="en-US" sz="1400">
                <a:latin typeface="Arial" charset="0"/>
              </a:rPr>
              <a:t>Repetidor</a:t>
            </a:r>
          </a:p>
        </p:txBody>
      </p:sp>
    </p:spTree>
    <p:extLst>
      <p:ext uri="{BB962C8B-B14F-4D97-AF65-F5344CB8AC3E}">
        <p14:creationId xmlns:p14="http://schemas.microsoft.com/office/powerpoint/2010/main" val="18879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1666"/>
          </a:bodyPr>
          <a:lstStyle/>
          <a:p>
            <a:pPr eaLnBrk="1" hangingPunct="1"/>
            <a:r>
              <a:rPr lang="en-US" smtClean="0"/>
              <a:t>Cubos</a:t>
            </a:r>
          </a:p>
        </p:txBody>
      </p:sp>
      <p:pic>
        <p:nvPicPr>
          <p:cNvPr id="22531" name="Picture 1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47117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4251325" y="3900488"/>
            <a:ext cx="5095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90909"/>
          </a:bodyPr>
          <a:lstStyle/>
          <a:p>
            <a:r>
              <a:rPr lang="en-US" sz="1400">
                <a:latin typeface="Arial" charset="0"/>
              </a:rPr>
              <a:t>Cubo</a:t>
            </a:r>
          </a:p>
        </p:txBody>
      </p:sp>
    </p:spTree>
    <p:extLst>
      <p:ext uri="{BB962C8B-B14F-4D97-AF65-F5344CB8AC3E}">
        <p14:creationId xmlns:p14="http://schemas.microsoft.com/office/powerpoint/2010/main" val="3927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Medios de cobre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5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Medios saltados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mtClean="0"/>
              <a:t>Uno o varios conductores de cobre rodeados por la capa aislada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Proteger ayuda a reducir la interferencia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124" name="Picture 4" descr="f0858113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3557588"/>
            <a:ext cx="42529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2" descr="f0858214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21025"/>
            <a:ext cx="3276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5791200" y="5018088"/>
            <a:ext cx="83820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Coaxial </a:t>
            </a:r>
          </a:p>
        </p:txBody>
      </p:sp>
      <p:sp>
        <p:nvSpPr>
          <p:cNvPr id="5127" name="Text Box 17"/>
          <p:cNvSpPr txBox="1">
            <a:spLocks noChangeArrowheads="1"/>
          </p:cNvSpPr>
          <p:nvPr/>
        </p:nvSpPr>
        <p:spPr bwMode="auto">
          <a:xfrm>
            <a:off x="1143000" y="5018088"/>
            <a:ext cx="1143000" cy="287337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Par trenzado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75000"/>
          </a:bodyPr>
          <a:lstStyle/>
          <a:p>
            <a:pPr eaLnBrk="1" hangingPunct="1"/>
            <a:r>
              <a:rPr lang="en-US" smtClean="0"/>
              <a:t>Interruptores</a:t>
            </a:r>
          </a:p>
        </p:txBody>
      </p:sp>
      <p:pic>
        <p:nvPicPr>
          <p:cNvPr id="23555" name="Picture 19" descr="switch 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2350" y="1752600"/>
            <a:ext cx="45593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7"/>
          <p:cNvSpPr txBox="1">
            <a:spLocks noChangeArrowheads="1"/>
          </p:cNvSpPr>
          <p:nvPr/>
        </p:nvSpPr>
        <p:spPr bwMode="auto">
          <a:xfrm>
            <a:off x="4176713" y="3925888"/>
            <a:ext cx="7080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72222"/>
          </a:bodyPr>
          <a:lstStyle/>
          <a:p>
            <a:r>
              <a:rPr lang="en-US" sz="1400">
                <a:latin typeface="Arial" charset="0"/>
              </a:rPr>
              <a:t>Interruptor</a:t>
            </a:r>
          </a:p>
        </p:txBody>
      </p:sp>
      <p:graphicFrame>
        <p:nvGraphicFramePr>
          <p:cNvPr id="23557" name="Object 2"/>
          <p:cNvGraphicFramePr>
            <a:graphicFrameLocks noChangeAspect="1"/>
          </p:cNvGraphicFramePr>
          <p:nvPr/>
        </p:nvGraphicFramePr>
        <p:xfrm>
          <a:off x="5327650" y="3562350"/>
          <a:ext cx="173038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Flash Document" r:id="rId4" imgW="172800" imgH="172800" progId="Flash.Movie">
                  <p:embed/>
                </p:oleObj>
              </mc:Choice>
              <mc:Fallback>
                <p:oleObj name="Flash Document" r:id="rId4" imgW="172800" imgH="17280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3562350"/>
                        <a:ext cx="173038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3"/>
          <p:cNvGraphicFramePr>
            <a:graphicFrameLocks noChangeAspect="1"/>
          </p:cNvGraphicFramePr>
          <p:nvPr/>
        </p:nvGraphicFramePr>
        <p:xfrm>
          <a:off x="4445000" y="3060700"/>
          <a:ext cx="173038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Flash Document" r:id="rId6" imgW="172800" imgH="172800" progId="Flash.Movie">
                  <p:embed/>
                </p:oleObj>
              </mc:Choice>
              <mc:Fallback>
                <p:oleObj name="Flash Document" r:id="rId6" imgW="172800" imgH="17280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3060700"/>
                        <a:ext cx="173038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Line 23"/>
          <p:cNvSpPr>
            <a:spLocks noChangeShapeType="1"/>
          </p:cNvSpPr>
          <p:nvPr/>
        </p:nvSpPr>
        <p:spPr bwMode="auto">
          <a:xfrm>
            <a:off x="6305550" y="2133600"/>
            <a:ext cx="0" cy="877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Line 25"/>
          <p:cNvSpPr>
            <a:spLocks noChangeShapeType="1"/>
          </p:cNvSpPr>
          <p:nvPr/>
        </p:nvSpPr>
        <p:spPr bwMode="auto">
          <a:xfrm flipH="1">
            <a:off x="4983163" y="220186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561" name="Text Box 26"/>
          <p:cNvSpPr txBox="1">
            <a:spLocks noChangeArrowheads="1"/>
          </p:cNvSpPr>
          <p:nvPr/>
        </p:nvSpPr>
        <p:spPr bwMode="auto">
          <a:xfrm>
            <a:off x="5676900" y="1981200"/>
            <a:ext cx="12573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Une a pares de puertos</a:t>
            </a:r>
          </a:p>
        </p:txBody>
      </p:sp>
    </p:spTree>
    <p:extLst>
      <p:ext uri="{BB962C8B-B14F-4D97-AF65-F5344CB8AC3E}">
        <p14:creationId xmlns:p14="http://schemas.microsoft.com/office/powerpoint/2010/main" val="36690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534400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Puentes</a:t>
            </a: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4191000" y="4225925"/>
            <a:ext cx="696913" cy="3048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Puente</a:t>
            </a:r>
          </a:p>
        </p:txBody>
      </p:sp>
      <p:sp>
        <p:nvSpPr>
          <p:cNvPr id="24581" name="Text Box 16"/>
          <p:cNvSpPr txBox="1">
            <a:spLocks noChangeArrowheads="1"/>
          </p:cNvSpPr>
          <p:nvPr/>
        </p:nvSpPr>
        <p:spPr bwMode="auto">
          <a:xfrm>
            <a:off x="3789363" y="4648200"/>
            <a:ext cx="1544637" cy="65246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7826"/>
          </a:bodyPr>
          <a:lstStyle/>
          <a:p>
            <a:pPr algn="ctr"/>
            <a:r>
              <a:rPr lang="en-US" sz="1200" b="1">
                <a:latin typeface="Arial" charset="0"/>
              </a:rPr>
              <a:t>Divide la red basada en Direcciones MAC</a:t>
            </a:r>
          </a:p>
        </p:txBody>
      </p:sp>
    </p:spTree>
    <p:extLst>
      <p:ext uri="{BB962C8B-B14F-4D97-AF65-F5344CB8AC3E}">
        <p14:creationId xmlns:p14="http://schemas.microsoft.com/office/powerpoint/2010/main" val="30056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53846"/>
          </a:bodyPr>
          <a:lstStyle/>
          <a:p>
            <a:pPr eaLnBrk="1" hangingPunct="1"/>
            <a:r>
              <a:rPr lang="en-US" smtClean="0"/>
              <a:t>Gestores de tráfico</a:t>
            </a:r>
          </a:p>
        </p:txBody>
      </p:sp>
      <p:pic>
        <p:nvPicPr>
          <p:cNvPr id="25603" name="Picture 4" descr="f0858214-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8458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4191000" y="4267200"/>
            <a:ext cx="71596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normAutofit fontScale="54166"/>
          </a:bodyPr>
          <a:lstStyle/>
          <a:p>
            <a:r>
              <a:rPr lang="en-US" sz="1400">
                <a:latin typeface="Arial" charset="0"/>
              </a:rPr>
              <a:t>Gestor de tráfico</a:t>
            </a:r>
          </a:p>
        </p:txBody>
      </p:sp>
      <p:sp>
        <p:nvSpPr>
          <p:cNvPr id="25605" name="Line 11"/>
          <p:cNvSpPr>
            <a:spLocks noChangeShapeType="1"/>
          </p:cNvSpPr>
          <p:nvPr/>
        </p:nvSpPr>
        <p:spPr bwMode="auto">
          <a:xfrm flipV="1">
            <a:off x="3602038" y="40259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06" name="Line 12"/>
          <p:cNvSpPr>
            <a:spLocks noChangeShapeType="1"/>
          </p:cNvSpPr>
          <p:nvPr/>
        </p:nvSpPr>
        <p:spPr bwMode="auto">
          <a:xfrm flipV="1">
            <a:off x="5492750" y="4025900"/>
            <a:ext cx="0" cy="99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 flipV="1">
            <a:off x="3587750" y="5008563"/>
            <a:ext cx="19113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3789363" y="4684713"/>
            <a:ext cx="1509712" cy="652462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4230"/>
          </a:bodyPr>
          <a:lstStyle/>
          <a:p>
            <a:pPr algn="ctr"/>
            <a:r>
              <a:rPr lang="en-US" sz="1200" b="1">
                <a:latin typeface="Arial" charset="0"/>
              </a:rPr>
              <a:t>Divide la red basada en direcciones de la red</a:t>
            </a:r>
          </a:p>
        </p:txBody>
      </p:sp>
    </p:spTree>
    <p:extLst>
      <p:ext uri="{BB962C8B-B14F-4D97-AF65-F5344CB8AC3E}">
        <p14:creationId xmlns:p14="http://schemas.microsoft.com/office/powerpoint/2010/main" val="13283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82857"/>
          </a:bodyPr>
          <a:lstStyle/>
          <a:p>
            <a:pPr eaLnBrk="1" hangingPunct="1"/>
            <a:r>
              <a:rPr lang="en-US" smtClean="0"/>
              <a:t>Puntos de acceso inalámbrico</a:t>
            </a:r>
          </a:p>
        </p:txBody>
      </p:sp>
      <p:cxnSp>
        <p:nvCxnSpPr>
          <p:cNvPr id="26627" name="Straight Connector 5"/>
          <p:cNvCxnSpPr>
            <a:cxnSpLocks noChangeShapeType="1"/>
          </p:cNvCxnSpPr>
          <p:nvPr/>
        </p:nvCxnSpPr>
        <p:spPr bwMode="auto">
          <a:xfrm>
            <a:off x="3768725" y="3905250"/>
            <a:ext cx="94456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4821238" y="4114800"/>
            <a:ext cx="5905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WAP</a:t>
            </a:r>
          </a:p>
        </p:txBody>
      </p:sp>
      <p:pic>
        <p:nvPicPr>
          <p:cNvPr id="26629" name="Picture 18" descr="W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133600"/>
            <a:ext cx="56483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625975" y="3667125"/>
            <a:ext cx="5905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WAP</a:t>
            </a:r>
          </a:p>
        </p:txBody>
      </p:sp>
    </p:spTree>
    <p:extLst>
      <p:ext uri="{BB962C8B-B14F-4D97-AF65-F5344CB8AC3E}">
        <p14:creationId xmlns:p14="http://schemas.microsoft.com/office/powerpoint/2010/main" val="28694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Cable del par trenzado</a:t>
            </a:r>
          </a:p>
        </p:txBody>
      </p:sp>
      <p:pic>
        <p:nvPicPr>
          <p:cNvPr id="6147" name="Picture 22" descr="f0858214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6235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23"/>
          <p:cNvSpPr>
            <a:spLocks noChangeShapeType="1"/>
          </p:cNvSpPr>
          <p:nvPr/>
        </p:nvSpPr>
        <p:spPr bwMode="auto">
          <a:xfrm flipV="1">
            <a:off x="5405438" y="435768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9" name="Line 25"/>
          <p:cNvSpPr>
            <a:spLocks noChangeShapeType="1"/>
          </p:cNvSpPr>
          <p:nvPr/>
        </p:nvSpPr>
        <p:spPr bwMode="auto">
          <a:xfrm flipH="1">
            <a:off x="6062663" y="4038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0" name="Text Box 27"/>
          <p:cNvSpPr txBox="1">
            <a:spLocks noChangeArrowheads="1"/>
          </p:cNvSpPr>
          <p:nvPr/>
        </p:nvSpPr>
        <p:spPr bwMode="auto">
          <a:xfrm>
            <a:off x="6704013" y="3886200"/>
            <a:ext cx="202565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85294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Los conductores son rayados</a:t>
            </a:r>
          </a:p>
        </p:txBody>
      </p:sp>
      <p:sp>
        <p:nvSpPr>
          <p:cNvPr id="6151" name="Line 30"/>
          <p:cNvSpPr>
            <a:spLocks noChangeShapeType="1"/>
          </p:cNvSpPr>
          <p:nvPr/>
        </p:nvSpPr>
        <p:spPr bwMode="auto">
          <a:xfrm>
            <a:off x="5105400" y="255905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2" name="Text Box 31"/>
          <p:cNvSpPr txBox="1">
            <a:spLocks noChangeArrowheads="1"/>
          </p:cNvSpPr>
          <p:nvPr/>
        </p:nvSpPr>
        <p:spPr bwMode="auto">
          <a:xfrm>
            <a:off x="4386263" y="2254250"/>
            <a:ext cx="1447800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80517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El par tiene la base</a:t>
            </a:r>
          </a:p>
          <a:p>
            <a:pPr algn="ctr" eaLnBrk="1" hangingPunct="1"/>
            <a:r>
              <a:rPr lang="en-US" sz="1200" b="1"/>
              <a:t>combinación de colores</a:t>
            </a:r>
          </a:p>
        </p:txBody>
      </p:sp>
      <p:sp>
        <p:nvSpPr>
          <p:cNvPr id="6153" name="Line 34"/>
          <p:cNvSpPr>
            <a:spLocks noChangeShapeType="1"/>
          </p:cNvSpPr>
          <p:nvPr/>
        </p:nvSpPr>
        <p:spPr bwMode="auto">
          <a:xfrm flipV="1">
            <a:off x="5257800" y="4600575"/>
            <a:ext cx="985838" cy="985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4" name="Text Box 35"/>
          <p:cNvSpPr txBox="1">
            <a:spLocks noChangeArrowheads="1"/>
          </p:cNvSpPr>
          <p:nvPr/>
        </p:nvSpPr>
        <p:spPr bwMode="auto">
          <a:xfrm>
            <a:off x="4224338" y="5410200"/>
            <a:ext cx="2362200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normAutofit fontScale="91666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Alambre primario y secundario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UTP contra cable STP</a:t>
            </a:r>
          </a:p>
        </p:txBody>
      </p:sp>
      <p:graphicFrame>
        <p:nvGraphicFramePr>
          <p:cNvPr id="10257" name="Group 17"/>
          <p:cNvGraphicFramePr>
            <a:graphicFrameLocks noGrp="1"/>
          </p:cNvGraphicFramePr>
          <p:nvPr/>
        </p:nvGraphicFramePr>
        <p:xfrm>
          <a:off x="692150" y="2133600"/>
          <a:ext cx="7689850" cy="3551625"/>
        </p:xfrm>
        <a:graphic>
          <a:graphicData uri="http://schemas.openxmlformats.org/drawingml/2006/table">
            <a:tbl>
              <a:tblPr/>
              <a:tblGrid>
                <a:gridCol w="1847850"/>
                <a:gridCol w="5842000"/>
              </a:tblGrid>
              <a:tr h="46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Tipo de cable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1329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UTP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No incluye proteger alrededor de sus conductores.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Típicamente contiene a cuatro pares de conductores varados o serios.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Barato y confiable.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Distancias de apoyos de hasta 100 metros (328 pies).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Precios de la transferencia de datos de apoyos hasta 1 Gbps.  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154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STP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Incluye proteger, típicamente una envoltura de hoja de metal, alrededor de sus conductores para mejorar la resistencia del cable a interferencia y ruido.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Típicamente contiene a cuatro pares de conductores varados o serios.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Distancias de apoyos hasta 100 metros (328 pies).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Más caro que UTP.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El más comúnmente usado en gestión de redes del Token ring.  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Categorías del cable del par trenzado</a:t>
            </a:r>
          </a:p>
        </p:txBody>
      </p:sp>
      <p:graphicFrame>
        <p:nvGraphicFramePr>
          <p:cNvPr id="3" name="Group 85"/>
          <p:cNvGraphicFramePr>
            <a:graphicFrameLocks noGrp="1"/>
          </p:cNvGraphicFramePr>
          <p:nvPr/>
        </p:nvGraphicFramePr>
        <p:xfrm>
          <a:off x="914400" y="1600200"/>
          <a:ext cx="7391400" cy="4422775"/>
        </p:xfrm>
        <a:graphic>
          <a:graphicData uri="http://schemas.openxmlformats.org/drawingml/2006/table">
            <a:tbl>
              <a:tblPr/>
              <a:tblGrid>
                <a:gridCol w="1447800"/>
                <a:gridCol w="3800475"/>
                <a:gridCol w="2143125"/>
              </a:tblGrid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Categoría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Tipo de la 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Velocidad máxima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rgbClr val="6B6BB5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Grado de la voz; no conveniente para gestión de redes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n/a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Redes de la baja velocidad y telefónicas digitales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Mbps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Ethernet 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Mbps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IBM Token Ring 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 Mbps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Ethernet rápida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Gigabit Ethernet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Mbps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350 Mbps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Gigabit Ethernet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Gbps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Gigabit Ethernet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Gbps + 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BFD6FF"/>
                        </a:gs>
                        <a:gs pos="50000">
                          <a:srgbClr val="CFE0FF"/>
                        </a:gs>
                        <a:gs pos="100000">
                          <a:srgbClr val="BFD6FF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Conectores del par trenzado — RJ-45 alambrado de esquemas</a:t>
            </a:r>
          </a:p>
        </p:txBody>
      </p:sp>
      <p:pic>
        <p:nvPicPr>
          <p:cNvPr id="9219" name="Picture 7" descr="f0858214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/>
          <a:stretch>
            <a:fillRect/>
          </a:stretch>
        </p:blipFill>
        <p:spPr bwMode="auto">
          <a:xfrm>
            <a:off x="685800" y="2133600"/>
            <a:ext cx="57991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f0858214-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409950"/>
            <a:ext cx="749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6383338" y="3276600"/>
            <a:ext cx="10048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rmAutofit fontScale="9375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1 W/Green</a:t>
            </a:r>
          </a:p>
          <a:p>
            <a:pPr eaLnBrk="1" hangingPunct="1"/>
            <a:r>
              <a:rPr lang="en-US" sz="1200"/>
              <a:t>2 Green</a:t>
            </a:r>
          </a:p>
          <a:p>
            <a:pPr eaLnBrk="1" hangingPunct="1"/>
            <a:r>
              <a:rPr lang="en-US" sz="1200"/>
              <a:t>3 W/Orange</a:t>
            </a:r>
          </a:p>
          <a:p>
            <a:pPr eaLnBrk="1" hangingPunct="1"/>
            <a:r>
              <a:rPr lang="en-US" sz="1200"/>
              <a:t>4 Azul</a:t>
            </a:r>
          </a:p>
          <a:p>
            <a:pPr eaLnBrk="1" hangingPunct="1"/>
            <a:r>
              <a:rPr lang="en-US" sz="1200"/>
              <a:t>5 W/Blue</a:t>
            </a:r>
          </a:p>
          <a:p>
            <a:pPr eaLnBrk="1" hangingPunct="1"/>
            <a:r>
              <a:rPr lang="en-US" sz="1200"/>
              <a:t>6 Naranja</a:t>
            </a:r>
          </a:p>
          <a:p>
            <a:pPr eaLnBrk="1" hangingPunct="1"/>
            <a:r>
              <a:rPr lang="en-US" sz="1200"/>
              <a:t>7 W/Brown</a:t>
            </a:r>
          </a:p>
          <a:p>
            <a:pPr eaLnBrk="1" hangingPunct="1"/>
            <a:r>
              <a:rPr lang="en-US" sz="1200"/>
              <a:t>8 Brown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7610475" y="3379788"/>
            <a:ext cx="855663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P3</a:t>
            </a:r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r>
              <a:rPr lang="en-US" sz="1200"/>
              <a:t>P1 P2</a:t>
            </a:r>
          </a:p>
          <a:p>
            <a:pPr eaLnBrk="1" hangingPunct="1"/>
            <a:endParaRPr lang="en-US" sz="1200"/>
          </a:p>
          <a:p>
            <a:pPr eaLnBrk="1" hangingPunct="1"/>
            <a:endParaRPr lang="en-US" sz="1200"/>
          </a:p>
          <a:p>
            <a:pPr eaLnBrk="1" hangingPunct="1"/>
            <a:r>
              <a:rPr lang="en-US" sz="1200"/>
              <a:t>P4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Cable coaxial</a:t>
            </a:r>
          </a:p>
        </p:txBody>
      </p:sp>
      <p:pic>
        <p:nvPicPr>
          <p:cNvPr id="10243" name="Picture 4" descr="f0858113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0293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3886200" y="26670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148013" y="2530475"/>
            <a:ext cx="1477962" cy="287338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Proteger trenzado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H="1">
            <a:off x="6858000" y="3657600"/>
            <a:ext cx="127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6223000" y="3200400"/>
            <a:ext cx="1309688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Conductor de cobre solo</a:t>
            </a:r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 flipH="1">
            <a:off x="5562600" y="2590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4810125" y="2362200"/>
            <a:ext cx="1514475" cy="469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/>
              <a:t>No propicio</a:t>
            </a:r>
          </a:p>
          <a:p>
            <a:pPr algn="ctr" eaLnBrk="1" hangingPunct="1"/>
            <a:r>
              <a:rPr lang="en-US" sz="1200" b="1"/>
              <a:t>capa aislada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twork Media and Hardware&amp;quot;&quot;/&gt;&lt;property id=&quot;20307&quot; value=&quot;295&quot;/&gt;&lt;/object&gt;&lt;object type=&quot;3&quot; unique_id=&quot;10005&quot;&gt;&lt;property id=&quot;20148&quot; value=&quot;5&quot;/&gt;&lt;property id=&quot;20300&quot; value=&quot;Slide 2 - &amp;quot;Media Types&amp;quot;&quot;/&gt;&lt;property id=&quot;20307&quot; value=&quot;287&quot;/&gt;&lt;/object&gt;&lt;object type=&quot;3&quot; unique_id=&quot;10006&quot;&gt;&lt;property id=&quot;20148&quot; value=&quot;5&quot;/&gt;&lt;property id=&quot;20300&quot; value=&quot;Slide 3 - &amp;quot;Factors of Media Performance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Copper Media&amp;quot;&quot;/&gt;&lt;property id=&quot;20307&quot; value=&quot;391&quot;/&gt;&lt;/object&gt;&lt;object type=&quot;3&quot; unique_id=&quot;10008&quot;&gt;&lt;property id=&quot;20148&quot; value=&quot;5&quot;/&gt;&lt;property id=&quot;20300&quot; value=&quot;Slide 5 - &amp;quot;Twisted Pair Cable&amp;quot;&quot;/&gt;&lt;property id=&quot;20307&quot; value=&quot;331&quot;/&gt;&lt;/object&gt;&lt;object type=&quot;3&quot; unique_id=&quot;10009&quot;&gt;&lt;property id=&quot;20148&quot; value=&quot;5&quot;/&gt;&lt;property id=&quot;20300&quot; value=&quot;Slide 6 - &amp;quot;UTP vs. STP Cable&amp;quot;&quot;/&gt;&lt;property id=&quot;20307&quot; value=&quot;333&quot;/&gt;&lt;/object&gt;&lt;object type=&quot;3&quot; unique_id=&quot;10010&quot;&gt;&lt;property id=&quot;20148&quot; value=&quot;5&quot;/&gt;&lt;property id=&quot;20300&quot; value=&quot;Slide 7 - &amp;quot;Twisted Pair Cable Categories&amp;quot;&quot;/&gt;&lt;property id=&quot;20307&quot; value=&quot;332&quot;/&gt;&lt;/object&gt;&lt;object type=&quot;3&quot; unique_id=&quot;10011&quot;&gt;&lt;property id=&quot;20148&quot; value=&quot;5&quot;/&gt;&lt;property id=&quot;20300&quot; value=&quot;Slide 8 - &amp;quot;Twisted Pair Connectors—RJ-45 Wiring Schemes&amp;quot;&quot;/&gt;&lt;property id=&quot;20307&quot; value=&quot;335&quot;/&gt;&lt;/object&gt;&lt;object type=&quot;3&quot; unique_id=&quot;10012&quot;&gt;&lt;property id=&quot;20148&quot; value=&quot;5&quot;/&gt;&lt;property id=&quot;20300&quot; value=&quot;Slide 9 - &amp;quot;Coaxial Cable&amp;quot;&quot;/&gt;&lt;property id=&quot;20307&quot; value=&quot;336&quot;/&gt;&lt;/object&gt;&lt;object type=&quot;3&quot; unique_id=&quot;10013&quot;&gt;&lt;property id=&quot;20148&quot; value=&quot;5&quot;/&gt;&lt;property id=&quot;20300&quot; value=&quot;Slide 10 - &amp;quot;Coaxial Cable and Connector Types&amp;quot;&quot;/&gt;&lt;property id=&quot;20307&quot; value=&quot;337&quot;/&gt;&lt;/object&gt;&lt;object type=&quot;3&quot; unique_id=&quot;10014&quot;&gt;&lt;property id=&quot;20148&quot; value=&quot;5&quot;/&gt;&lt;property id=&quot;20300&quot; value=&quot;Slide 11 - &amp;quot;Fiber Optic Cable&amp;quot;&quot;/&gt;&lt;property id=&quot;20307&quot; value=&quot;338&quot;/&gt;&lt;/object&gt;&lt;object type=&quot;3&quot; unique_id=&quot;10015&quot;&gt;&lt;property id=&quot;20148&quot; value=&quot;5&quot;/&gt;&lt;property id=&quot;20300&quot; value=&quot;Slide 12 - &amp;quot;Fiber Optic Cable Mode Types&amp;quot;&quot;/&gt;&lt;property id=&quot;20307&quot; value=&quot;348&quot;/&gt;&lt;/object&gt;&lt;object type=&quot;3&quot; unique_id=&quot;10016&quot;&gt;&lt;property id=&quot;20148&quot; value=&quot;5&quot;/&gt;&lt;property id=&quot;20300&quot; value=&quot;Slide 13 - &amp;quot;Fiber Connectors&amp;quot;&quot;/&gt;&lt;property id=&quot;20307&quot; value=&quot;339&quot;/&gt;&lt;/object&gt;&lt;object type=&quot;3&quot; unique_id=&quot;10017&quot;&gt;&lt;property id=&quot;20148&quot; value=&quot;5&quot;/&gt;&lt;property id=&quot;20300&quot; value=&quot;Slide 14 - &amp;quot;Cable Types and Properties&amp;quot;&quot;/&gt;&lt;property id=&quot;20307&quot; value=&quot;355&quot;/&gt;&lt;/object&gt;&lt;object type=&quot;3&quot; unique_id=&quot;10018&quot;&gt;&lt;property id=&quot;20148&quot; value=&quot;5&quot;/&gt;&lt;property id=&quot;20300&quot; value=&quot;Slide 15 - &amp;quot;Other Cable Types&amp;quot;&quot;/&gt;&lt;property id=&quot;20307&quot; value=&quot;356&quot;/&gt;&lt;/object&gt;&lt;object type=&quot;3&quot; unique_id=&quot;10019&quot;&gt;&lt;property id=&quot;20148&quot; value=&quot;5&quot;/&gt;&lt;property id=&quot;20300&quot; value=&quot;Slide 16 - &amp;quot;Plenum and PVC Cable&amp;quot;&quot;/&gt;&lt;property id=&quot;20307&quot; value=&quot;342&quot;/&gt;&lt;/object&gt;&lt;object type=&quot;3&quot; unique_id=&quot;10020&quot;&gt;&lt;property id=&quot;20148&quot; value=&quot;5&quot;/&gt;&lt;property id=&quot;20300&quot; value=&quot;Slide 17 - &amp;quot;Wireless Communication&amp;quot;&quot;/&gt;&lt;property id=&quot;20307&quot; value=&quot;359&quot;/&gt;&lt;/object&gt;&lt;object type=&quot;3&quot; unique_id=&quot;10021&quot;&gt;&lt;property id=&quot;20148&quot; value=&quot;5&quot;/&gt;&lt;property id=&quot;20300&quot; value=&quot;Slide 18 - &amp;quot;Radio Networking&amp;quot;&quot;/&gt;&lt;property id=&quot;20307&quot; value=&quot;360&quot;/&gt;&lt;/object&gt;&lt;object type=&quot;3&quot; unique_id=&quot;10022&quot;&gt;&lt;property id=&quot;20148&quot; value=&quot;5&quot;/&gt;&lt;property id=&quot;20300&quot; value=&quot;Slide 19 - &amp;quot;Broadcast Radio&amp;quot;&quot;/&gt;&lt;property id=&quot;20307&quot; value=&quot;361&quot;/&gt;&lt;/object&gt;&lt;object type=&quot;3&quot; unique_id=&quot;10023&quot;&gt;&lt;property id=&quot;20148&quot; value=&quot;5&quot;/&gt;&lt;property id=&quot;20300&quot; value=&quot;Slide 20 - &amp;quot;Spread Spectrum Radio&amp;quot;&quot;/&gt;&lt;property id=&quot;20307&quot; value=&quot;362&quot;/&gt;&lt;/object&gt;&lt;object type=&quot;3&quot; unique_id=&quot;10024&quot;&gt;&lt;property id=&quot;20148&quot; value=&quot;5&quot;/&gt;&lt;property id=&quot;20300&quot; value=&quot;Slide 21 - &amp;quot;Frequency Hopping Spread Spectrum&amp;quot;&quot;/&gt;&lt;property id=&quot;20307&quot; value=&quot;363&quot;/&gt;&lt;/object&gt;&lt;object type=&quot;3&quot; unique_id=&quot;10025&quot;&gt;&lt;property id=&quot;20148&quot; value=&quot;5&quot;/&gt;&lt;property id=&quot;20300&quot; value=&quot;Slide 22 - &amp;quot;Direct Sequence Spread Spectrum&amp;quot;&quot;/&gt;&lt;property id=&quot;20307&quot; value=&quot;364&quot;/&gt;&lt;/object&gt;&lt;object type=&quot;3&quot; unique_id=&quot;10026&quot;&gt;&lt;property id=&quot;20148&quot; value=&quot;5&quot;/&gt;&lt;property id=&quot;20300&quot; value=&quot;Slide 23 - &amp;quot;Infrared Transmission&amp;quot;&quot;/&gt;&lt;property id=&quot;20307&quot; value=&quot;343&quot;/&gt;&lt;/object&gt;&lt;object type=&quot;3&quot; unique_id=&quot;10027&quot;&gt;&lt;property id=&quot;20148&quot; value=&quot;5&quot;/&gt;&lt;property id=&quot;20300&quot; value=&quot;Slide 24 - &amp;quot;Microwave Transmission&amp;quot;&quot;/&gt;&lt;property id=&quot;20307&quot; value=&quot;344&quot;/&gt;&lt;/object&gt;&lt;object type=&quot;3&quot; unique_id=&quot;10028&quot;&gt;&lt;property id=&quot;20148&quot; value=&quot;5&quot;/&gt;&lt;property id=&quot;20300&quot; value=&quot;Slide 25 - &amp;quot;Electrical Noise&amp;quot;&quot;/&gt;&lt;property id=&quot;20307&quot; value=&quot;345&quot;/&gt;&lt;/object&gt;&lt;object type=&quot;3&quot; unique_id=&quot;10029&quot;&gt;&lt;property id=&quot;20148&quot; value=&quot;5&quot;/&gt;&lt;property id=&quot;20300&quot; value=&quot;Slide 26 - &amp;quot;Electrical Noise Sources&amp;quot;&quot;/&gt;&lt;property id=&quot;20307&quot; value=&quot;365&quot;/&gt;&lt;/object&gt;&lt;object type=&quot;3&quot; unique_id=&quot;10030&quot;&gt;&lt;property id=&quot;20148&quot; value=&quot;5&quot;/&gt;&lt;property id=&quot;20300&quot; value=&quot;Slide 27 - &amp;quot;Grounding&amp;quot;&quot;/&gt;&lt;property id=&quot;20307&quot; value=&quot;346&quot;/&gt;&lt;/object&gt;&lt;object type=&quot;3&quot; unique_id=&quot;10031&quot;&gt;&lt;property id=&quot;20148&quot; value=&quot;5&quot;/&gt;&lt;property id=&quot;20300&quot; value=&quot;Slide 28 - &amp;quot;Shielding&amp;quot;&quot;/&gt;&lt;property id=&quot;20307&quot; value=&quot;347&quot;/&gt;&lt;/object&gt;&lt;object type=&quot;3&quot; unique_id=&quot;10032&quot;&gt;&lt;property id=&quot;20148&quot; value=&quot;5&quot;/&gt;&lt;property id=&quot;20300&quot; value=&quot;Slide 29 - &amp;quot;Differential Signaling&amp;quot;&quot;/&gt;&lt;property id=&quot;20307&quot; value=&quot;366&quot;/&gt;&lt;/object&gt;&lt;object type=&quot;3&quot; unique_id=&quot;10033&quot;&gt;&lt;property id=&quot;20148&quot; value=&quot;5&quot;/&gt;&lt;property id=&quot;20300&quot; value=&quot;Slide 30 - &amp;quot;Noise Control with Twisted Pair&amp;quot;&quot;/&gt;&lt;property id=&quot;20307&quot; value=&quot;367&quot;/&gt;&lt;/object&gt;&lt;object type=&quot;3&quot; unique_id=&quot;10034&quot;&gt;&lt;property id=&quot;20148&quot; value=&quot;5&quot;/&gt;&lt;property id=&quot;20300&quot; value=&quot;Slide 31 - &amp;quot;Termination&amp;quot;&quot;/&gt;&lt;property id=&quot;20307&quot; value=&quot;368&quot;/&gt;&lt;/object&gt;&lt;object type=&quot;3&quot; unique_id=&quot;10035&quot;&gt;&lt;property id=&quot;20148&quot; value=&quot;5&quot;/&gt;&lt;property id=&quot;20300&quot; value=&quot;Slide 32 - &amp;quot;Media Installation Techniques&amp;quot;&quot;/&gt;&lt;property id=&quot;20307&quot; value=&quot;372&quot;/&gt;&lt;/object&gt;&lt;object type=&quot;3&quot; unique_id=&quot;10036&quot;&gt;&lt;property id=&quot;20148&quot; value=&quot;5&quot;/&gt;&lt;property id=&quot;20300&quot; value=&quot;Slide 33 - &amp;quot;Network Interface Cards (NICs)&amp;quot;&quot;/&gt;&lt;property id=&quot;20307&quot; value=&quot;373&quot;/&gt;&lt;/object&gt;&lt;object type=&quot;3&quot; unique_id=&quot;10037&quot;&gt;&lt;property id=&quot;20148&quot; value=&quot;5&quot;/&gt;&lt;property id=&quot;20300&quot; value=&quot;Slide 34 - &amp;quot;A Transceiver on a Network Card&amp;quot;&quot;/&gt;&lt;property id=&quot;20307&quot; value=&quot;369&quot;/&gt;&lt;/object&gt;&lt;object type=&quot;3&quot; unique_id=&quot;10038&quot;&gt;&lt;property id=&quot;20148&quot; value=&quot;5&quot;/&gt;&lt;property id=&quot;20300&quot; value=&quot;Slide 35 - &amp;quot;Repeaters&amp;quot;&quot;/&gt;&lt;property id=&quot;20307&quot; value=&quot;370&quot;/&gt;&lt;/object&gt;&lt;object type=&quot;3&quot; unique_id=&quot;10039&quot;&gt;&lt;property id=&quot;20148&quot; value=&quot;5&quot;/&gt;&lt;property id=&quot;20300&quot; value=&quot;Slide 36 - &amp;quot;Hubs&amp;quot;&quot;/&gt;&lt;property id=&quot;20307&quot; value=&quot;371&quot;/&gt;&lt;/object&gt;&lt;object type=&quot;3&quot; unique_id=&quot;10040&quot;&gt;&lt;property id=&quot;20148&quot; value=&quot;5&quot;/&gt;&lt;property id=&quot;20300&quot; value=&quot;Slide 37 - &amp;quot;Switches&amp;quot;&quot;/&gt;&lt;property id=&quot;20307&quot; value=&quot;374&quot;/&gt;&lt;/object&gt;&lt;object type=&quot;3&quot; unique_id=&quot;10041&quot;&gt;&lt;property id=&quot;20148&quot; value=&quot;5&quot;/&gt;&lt;property id=&quot;20300&quot; value=&quot;Slide 38 - &amp;quot;Bridges&amp;quot;&quot;/&gt;&lt;property id=&quot;20307&quot; value=&quot;375&quot;/&gt;&lt;/object&gt;&lt;object type=&quot;3&quot; unique_id=&quot;10042&quot;&gt;&lt;property id=&quot;20148&quot; value=&quot;5&quot;/&gt;&lt;property id=&quot;20300&quot; value=&quot;Slide 39 - &amp;quot;Routers&amp;quot;&quot;/&gt;&lt;property id=&quot;20307&quot; value=&quot;376&quot;/&gt;&lt;/object&gt;&lt;object type=&quot;3&quot; unique_id=&quot;10043&quot;&gt;&lt;property id=&quot;20148&quot; value=&quot;5&quot;/&gt;&lt;property id=&quot;20300&quot; value=&quot;Slide 40 - &amp;quot;Wireless Access Points&amp;quot;&quot;/&gt;&lt;property id=&quot;20307&quot; value=&quot;377&quot;/&gt;&lt;/object&gt;&lt;object type=&quot;3&quot; unique_id=&quot;10044&quot;&gt;&lt;property id=&quot;20148&quot; value=&quot;5&quot;/&gt;&lt;property id=&quot;20300&quot; value=&quot;Slide 41 - &amp;quot;Gateways&amp;quot;&quot;/&gt;&lt;property id=&quot;20307&quot; value=&quot;378&quot;/&gt;&lt;/object&gt;&lt;object type=&quot;3&quot; unique_id=&quot;10045&quot;&gt;&lt;property id=&quot;20148&quot; value=&quot;5&quot;/&gt;&lt;property id=&quot;20300&quot; value=&quot;Slide 42 - &amp;quot;Network Technician's Hand Tools&amp;quot;&quot;/&gt;&lt;property id=&quot;20307&quot; value=&quot;379&quot;/&gt;&lt;/object&gt;&lt;object type=&quot;3&quot; unique_id=&quot;10046&quot;&gt;&lt;property id=&quot;20148&quot; value=&quot;5&quot;/&gt;&lt;property id=&quot;20300&quot; value=&quot;Slide 43 - &amp;quot;Electrical Safety Rules&amp;quot;&quot;/&gt;&lt;property id=&quot;20307&quot; value=&quot;385&quot;/&gt;&lt;/object&gt;&lt;object type=&quot;3&quot; unique_id=&quot;10047&quot;&gt;&lt;property id=&quot;20148&quot; value=&quot;5&quot;/&gt;&lt;property id=&quot;20300&quot; value=&quot;Slide 44 - &amp;quot;Structured Cabling&amp;quot;&quot;/&gt;&lt;property id=&quot;20307&quot; value=&quot;390&quot;/&gt;&lt;/object&gt;&lt;object type=&quot;3&quot; unique_id=&quot;10048&quot;&gt;&lt;property id=&quot;20148&quot; value=&quot;5&quot;/&gt;&lt;property id=&quot;20300&quot; value=&quot;Slide 45 - &amp;quot;Premise Wiring&amp;quot;&quot;/&gt;&lt;property id=&quot;20307&quot; value=&quot;386&quot;/&gt;&lt;/object&gt;&lt;object type=&quot;3&quot; unique_id=&quot;10049&quot;&gt;&lt;property id=&quot;20148&quot; value=&quot;5&quot;/&gt;&lt;property id=&quot;20300&quot; value=&quot;Slide 46 - &amp;quot;Components of Premise Wiring&amp;quot;&quot;/&gt;&lt;property id=&quot;20307&quot; value=&quot;387&quot;/&gt;&lt;/object&gt;&lt;object type=&quot;3&quot; unique_id=&quot;10050&quot;&gt;&lt;property id=&quot;20148&quot; value=&quot;5&quot;/&gt;&lt;property id=&quot;20300&quot; value=&quot;Slide 47 - &amp;quot;Wire Crimpers&amp;quot;&quot;/&gt;&lt;property id=&quot;20307&quot; value=&quot;380&quot;/&gt;&lt;/object&gt;&lt;object type=&quot;3&quot; unique_id=&quot;10051&quot;&gt;&lt;property id=&quot;20148&quot; value=&quot;5&quot;/&gt;&lt;property id=&quot;20300&quot; value=&quot;Slide 48 - &amp;quot;Punch Down Blocks&amp;quot;&quot;/&gt;&lt;property id=&quot;20307&quot; value=&quot;388&quot;/&gt;&lt;/object&gt;&lt;object type=&quot;3&quot; unique_id=&quot;10052&quot;&gt;&lt;property id=&quot;20148&quot; value=&quot;5&quot;/&gt;&lt;property id=&quot;20300&quot; value=&quot;Slide 49 - &amp;quot;Punch Down Tools&amp;quot;&quot;/&gt;&lt;property id=&quot;20307&quot; value=&quot;381&quot;/&gt;&lt;/object&gt;&lt;object type=&quot;3&quot; unique_id=&quot;10053&quot;&gt;&lt;property id=&quot;20148&quot; value=&quot;5&quot;/&gt;&lt;property id=&quot;20300&quot; value=&quot;Slide 50 - &amp;quot;Network Demarcation Points&amp;quot;&quot;/&gt;&lt;property id=&quot;20307&quot; value=&quot;389&quot;/&gt;&lt;/object&gt;&lt;object type=&quot;3&quot; unique_id=&quot;10054&quot;&gt;&lt;property id=&quot;20148&quot; value=&quot;5&quot;/&gt;&lt;property id=&quot;20300&quot; value=&quot;Slide 51 - &amp;quot;Reflective Questions&amp;quot;&quot;/&gt;&lt;property id=&quot;20307&quot; value=&quot;311&quot;/&gt;&lt;/object&gt;&lt;/object&gt;&lt;/object&gt;&lt;/database&gt;"/>
</p:tagLst>
</file>

<file path=ppt/theme/theme1.xml><?xml version="1.0" encoding="utf-8"?>
<a:theme xmlns:a="http://schemas.openxmlformats.org/drawingml/2006/main" name="04 Network Media and Hardware 08598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 Network Media and Hardware 085987</Template>
  <TotalTime>3</TotalTime>
  <Words>1185</Words>
  <Application>Microsoft Office PowerPoint</Application>
  <PresentationFormat>Presentación en pantalla (4:3)</PresentationFormat>
  <Paragraphs>291</Paragraphs>
  <Slides>43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46" baseType="lpstr">
      <vt:lpstr>04 Network Media and Hardware 085987</vt:lpstr>
      <vt:lpstr>Image</vt:lpstr>
      <vt:lpstr>Flash Document</vt:lpstr>
      <vt:lpstr>Medios de la red y hardware</vt:lpstr>
      <vt:lpstr>Tipos de publicidad</vt:lpstr>
      <vt:lpstr>Factores de rendimiento de medios</vt:lpstr>
      <vt:lpstr>Medios de cobre</vt:lpstr>
      <vt:lpstr>Cable del par trenzado</vt:lpstr>
      <vt:lpstr>UTP contra cable STP</vt:lpstr>
      <vt:lpstr>Categorías del cable del par trenzado</vt:lpstr>
      <vt:lpstr>Conectores del par trenzado — RJ-45 alambrado de esquemas</vt:lpstr>
      <vt:lpstr>Cable coaxial</vt:lpstr>
      <vt:lpstr>Tipos del conector y el cable coaxiales</vt:lpstr>
      <vt:lpstr>Fibra cable óptico</vt:lpstr>
      <vt:lpstr>Fibra tipos del modo de cable ópticos</vt:lpstr>
      <vt:lpstr>Conectores de la fibra</vt:lpstr>
      <vt:lpstr>Tipos de cable y propiedades</vt:lpstr>
      <vt:lpstr>Otros tipos de cable</vt:lpstr>
      <vt:lpstr>Pleno y cable de cloruro de polivinilo</vt:lpstr>
      <vt:lpstr>Tendido de cables estructurado</vt:lpstr>
      <vt:lpstr>Alambrado de la premisa</vt:lpstr>
      <vt:lpstr>Componentes de alambrado de la premisa</vt:lpstr>
      <vt:lpstr>Comunicación inalámbrica</vt:lpstr>
      <vt:lpstr>Gestión de redes de la radio</vt:lpstr>
      <vt:lpstr>Radio de emisión</vt:lpstr>
      <vt:lpstr>Radio del espectro de extensión</vt:lpstr>
      <vt:lpstr>Frecuencia que salta espectro de extensión</vt:lpstr>
      <vt:lpstr>Espectro de extensión de la secuencia directo</vt:lpstr>
      <vt:lpstr>Transmisión infrarroja</vt:lpstr>
      <vt:lpstr>Transmisión microondas</vt:lpstr>
      <vt:lpstr>Ruido eléctrico</vt:lpstr>
      <vt:lpstr>Fuentes del ruido eléctricas</vt:lpstr>
      <vt:lpstr>Base</vt:lpstr>
      <vt:lpstr>Proteger</vt:lpstr>
      <vt:lpstr>Señalización diferencial</vt:lpstr>
      <vt:lpstr>Control del ruido con par trenzado</vt:lpstr>
      <vt:lpstr>Terminación</vt:lpstr>
      <vt:lpstr>Técnicas de instalación de medios</vt:lpstr>
      <vt:lpstr>Naipes de la interfaz de red (NICs)</vt:lpstr>
      <vt:lpstr>Un transceptor en una tarjeta de red</vt:lpstr>
      <vt:lpstr>Repetidores</vt:lpstr>
      <vt:lpstr>Cubos</vt:lpstr>
      <vt:lpstr>Interruptores</vt:lpstr>
      <vt:lpstr>Puentes</vt:lpstr>
      <vt:lpstr>Gestores de tráfico</vt:lpstr>
      <vt:lpstr>Puntos de acceso inalámbrico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Media and Hardware</dc:title>
  <dc:subject>Courseware Resource Supplement</dc:subject>
  <dc:creator>Agarcia</dc:creator>
  <dc:description>Version 1.6_x000d_
03.31.03</dc:description>
  <cp:lastModifiedBy>Agarcia</cp:lastModifiedBy>
  <cp:revision>3</cp:revision>
  <dcterms:created xsi:type="dcterms:W3CDTF">2014-02-16T14:53:10Z</dcterms:created>
  <dcterms:modified xsi:type="dcterms:W3CDTF">2014-02-16T15:39:37Z</dcterms:modified>
  <cp:category>Templates</cp:category>
</cp:coreProperties>
</file>